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7"/>
  </p:notesMasterIdLst>
  <p:handoutMasterIdLst>
    <p:handoutMasterId r:id="rId48"/>
  </p:handoutMasterIdLst>
  <p:sldIdLst>
    <p:sldId id="257" r:id="rId2"/>
    <p:sldId id="260" r:id="rId3"/>
    <p:sldId id="292" r:id="rId4"/>
    <p:sldId id="326" r:id="rId5"/>
    <p:sldId id="327" r:id="rId6"/>
    <p:sldId id="330" r:id="rId7"/>
    <p:sldId id="331" r:id="rId8"/>
    <p:sldId id="329" r:id="rId9"/>
    <p:sldId id="333" r:id="rId10"/>
    <p:sldId id="334" r:id="rId11"/>
    <p:sldId id="335" r:id="rId12"/>
    <p:sldId id="262" r:id="rId13"/>
    <p:sldId id="284" r:id="rId14"/>
    <p:sldId id="261" r:id="rId15"/>
    <p:sldId id="263" r:id="rId16"/>
    <p:sldId id="297" r:id="rId17"/>
    <p:sldId id="298" r:id="rId18"/>
    <p:sldId id="299" r:id="rId19"/>
    <p:sldId id="300" r:id="rId20"/>
    <p:sldId id="301" r:id="rId21"/>
    <p:sldId id="302" r:id="rId22"/>
    <p:sldId id="303" r:id="rId23"/>
    <p:sldId id="266" r:id="rId24"/>
    <p:sldId id="268" r:id="rId25"/>
    <p:sldId id="270" r:id="rId26"/>
    <p:sldId id="277" r:id="rId27"/>
    <p:sldId id="280" r:id="rId28"/>
    <p:sldId id="296" r:id="rId29"/>
    <p:sldId id="281" r:id="rId30"/>
    <p:sldId id="283" r:id="rId31"/>
    <p:sldId id="286" r:id="rId32"/>
    <p:sldId id="285" r:id="rId33"/>
    <p:sldId id="304" r:id="rId34"/>
    <p:sldId id="313" r:id="rId35"/>
    <p:sldId id="305" r:id="rId36"/>
    <p:sldId id="308" r:id="rId37"/>
    <p:sldId id="309" r:id="rId38"/>
    <p:sldId id="311" r:id="rId39"/>
    <p:sldId id="319" r:id="rId40"/>
    <p:sldId id="312" r:id="rId41"/>
    <p:sldId id="315" r:id="rId42"/>
    <p:sldId id="318" r:id="rId43"/>
    <p:sldId id="323" r:id="rId44"/>
    <p:sldId id="324" r:id="rId45"/>
    <p:sldId id="258"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ie Yoshinaga" initials="DY" lastIdx="29" clrIdx="0">
    <p:extLst>
      <p:ext uri="{19B8F6BF-5375-455C-9EA6-DF929625EA0E}">
        <p15:presenceInfo xmlns:p15="http://schemas.microsoft.com/office/powerpoint/2012/main" userId="S-1-5-21-3906983604-2789774026-3150535315-1113" providerId="AD"/>
      </p:ext>
    </p:extLst>
  </p:cmAuthor>
  <p:cmAuthor id="2" name="Victoria" initials="V" lastIdx="27" clrIdx="1">
    <p:extLst>
      <p:ext uri="{19B8F6BF-5375-455C-9EA6-DF929625EA0E}">
        <p15:presenceInfo xmlns:p15="http://schemas.microsoft.com/office/powerpoint/2012/main" userId="427ceaf9f399a9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70634" autoAdjust="0"/>
  </p:normalViewPr>
  <p:slideViewPr>
    <p:cSldViewPr snapToGrid="0">
      <p:cViewPr varScale="1">
        <p:scale>
          <a:sx n="89" d="100"/>
          <a:sy n="89" d="100"/>
        </p:scale>
        <p:origin x="1296" y="90"/>
      </p:cViewPr>
      <p:guideLst/>
    </p:cSldViewPr>
  </p:slideViewPr>
  <p:notesTextViewPr>
    <p:cViewPr>
      <p:scale>
        <a:sx n="1" d="1"/>
        <a:sy n="1" d="1"/>
      </p:scale>
      <p:origin x="0" y="0"/>
    </p:cViewPr>
  </p:notesTextViewPr>
  <p:notesViewPr>
    <p:cSldViewPr snapToGrid="0">
      <p:cViewPr varScale="1">
        <p:scale>
          <a:sx n="82" d="100"/>
          <a:sy n="82" d="100"/>
        </p:scale>
        <p:origin x="17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B37E5E-9E3C-4056-B4E9-F4BD392ED159}"/>
              </a:ext>
            </a:extLst>
          </p:cNvPr>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a:p>
        </p:txBody>
      </p:sp>
      <p:sp>
        <p:nvSpPr>
          <p:cNvPr id="3" name="Date Placeholder 2">
            <a:extLst>
              <a:ext uri="{FF2B5EF4-FFF2-40B4-BE49-F238E27FC236}">
                <a16:creationId xmlns:a16="http://schemas.microsoft.com/office/drawing/2014/main" id="{20CB4D38-AFE2-431F-8581-2A52BD022BBB}"/>
              </a:ext>
            </a:extLst>
          </p:cNvPr>
          <p:cNvSpPr>
            <a:spLocks noGrp="1"/>
          </p:cNvSpPr>
          <p:nvPr>
            <p:ph type="dt" sz="quarter" idx="1"/>
          </p:nvPr>
        </p:nvSpPr>
        <p:spPr>
          <a:xfrm>
            <a:off x="3970940" y="0"/>
            <a:ext cx="3037840" cy="466434"/>
          </a:xfrm>
          <a:prstGeom prst="rect">
            <a:avLst/>
          </a:prstGeom>
        </p:spPr>
        <p:txBody>
          <a:bodyPr vert="horz" lIns="93159" tIns="46579" rIns="93159" bIns="46579" rtlCol="0"/>
          <a:lstStyle>
            <a:lvl1pPr algn="r">
              <a:defRPr sz="1200"/>
            </a:lvl1pPr>
          </a:lstStyle>
          <a:p>
            <a:fld id="{F82232AC-C5A8-46EF-BB71-DB7F2AE55072}" type="datetimeFigureOut">
              <a:rPr lang="en-US" smtClean="0"/>
              <a:t>11/16/2023</a:t>
            </a:fld>
            <a:endParaRPr lang="en-US"/>
          </a:p>
        </p:txBody>
      </p:sp>
      <p:sp>
        <p:nvSpPr>
          <p:cNvPr id="4" name="Footer Placeholder 3">
            <a:extLst>
              <a:ext uri="{FF2B5EF4-FFF2-40B4-BE49-F238E27FC236}">
                <a16:creationId xmlns:a16="http://schemas.microsoft.com/office/drawing/2014/main" id="{4A430ED3-8882-45A4-94F3-EA24245E017B}"/>
              </a:ext>
            </a:extLst>
          </p:cNvPr>
          <p:cNvSpPr>
            <a:spLocks noGrp="1"/>
          </p:cNvSpPr>
          <p:nvPr>
            <p:ph type="ftr" sz="quarter" idx="2"/>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EB7131-E9B4-432E-B90A-D236D03EEC9D}"/>
              </a:ext>
            </a:extLst>
          </p:cNvPr>
          <p:cNvSpPr>
            <a:spLocks noGrp="1"/>
          </p:cNvSpPr>
          <p:nvPr>
            <p:ph type="sldNum" sz="quarter" idx="3"/>
          </p:nvPr>
        </p:nvSpPr>
        <p:spPr>
          <a:xfrm>
            <a:off x="3970940" y="8829967"/>
            <a:ext cx="3037840" cy="466433"/>
          </a:xfrm>
          <a:prstGeom prst="rect">
            <a:avLst/>
          </a:prstGeom>
        </p:spPr>
        <p:txBody>
          <a:bodyPr vert="horz" lIns="93159" tIns="46579" rIns="93159" bIns="46579" rtlCol="0" anchor="b"/>
          <a:lstStyle>
            <a:lvl1pPr algn="r">
              <a:defRPr sz="1200"/>
            </a:lvl1pPr>
          </a:lstStyle>
          <a:p>
            <a:fld id="{5F90B509-8228-4905-8048-67BD5BC936F4}" type="slidenum">
              <a:rPr lang="en-US" smtClean="0"/>
              <a:t>‹#›</a:t>
            </a:fld>
            <a:endParaRPr lang="en-US"/>
          </a:p>
        </p:txBody>
      </p:sp>
    </p:spTree>
    <p:extLst>
      <p:ext uri="{BB962C8B-B14F-4D97-AF65-F5344CB8AC3E}">
        <p14:creationId xmlns:p14="http://schemas.microsoft.com/office/powerpoint/2010/main" val="1380932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3159" tIns="46579" rIns="93159" bIns="46579" rtlCol="0"/>
          <a:lstStyle>
            <a:lvl1pPr algn="r">
              <a:defRPr sz="1200"/>
            </a:lvl1pPr>
          </a:lstStyle>
          <a:p>
            <a:fld id="{FD6895AF-F2ED-4242-92B5-37790858B2AD}" type="datetimeFigureOut">
              <a:rPr lang="en-US" smtClean="0"/>
              <a:t>11/16/2023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79" rIns="93159" bIns="4657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59" tIns="46579" rIns="93159" bIns="46579" rtlCol="0" anchor="b"/>
          <a:lstStyle>
            <a:lvl1pPr algn="r">
              <a:defRPr sz="1200"/>
            </a:lvl1pPr>
          </a:lstStyle>
          <a:p>
            <a:fld id="{BB2D54AE-5890-43C7-B29A-59907E18A0EA}" type="slidenum">
              <a:rPr lang="en-US" smtClean="0"/>
              <a:t>‹#›</a:t>
            </a:fld>
            <a:endParaRPr lang="en-US"/>
          </a:p>
        </p:txBody>
      </p:sp>
    </p:spTree>
    <p:extLst>
      <p:ext uri="{BB962C8B-B14F-4D97-AF65-F5344CB8AC3E}">
        <p14:creationId xmlns:p14="http://schemas.microsoft.com/office/powerpoint/2010/main" val="259999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54AE-5890-43C7-B29A-59907E18A0EA}" type="slidenum">
              <a:rPr lang="en-US" smtClean="0"/>
              <a:t>1</a:t>
            </a:fld>
            <a:endParaRPr lang="en-US"/>
          </a:p>
        </p:txBody>
      </p:sp>
    </p:spTree>
    <p:extLst>
      <p:ext uri="{BB962C8B-B14F-4D97-AF65-F5344CB8AC3E}">
        <p14:creationId xmlns:p14="http://schemas.microsoft.com/office/powerpoint/2010/main" val="43647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10</a:t>
            </a:fld>
            <a:endParaRPr lang="en-US"/>
          </a:p>
        </p:txBody>
      </p:sp>
    </p:spTree>
    <p:extLst>
      <p:ext uri="{BB962C8B-B14F-4D97-AF65-F5344CB8AC3E}">
        <p14:creationId xmlns:p14="http://schemas.microsoft.com/office/powerpoint/2010/main" val="53412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11</a:t>
            </a:fld>
            <a:endParaRPr lang="en-US"/>
          </a:p>
        </p:txBody>
      </p:sp>
    </p:spTree>
    <p:extLst>
      <p:ext uri="{BB962C8B-B14F-4D97-AF65-F5344CB8AC3E}">
        <p14:creationId xmlns:p14="http://schemas.microsoft.com/office/powerpoint/2010/main" val="403632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12</a:t>
            </a:fld>
            <a:endParaRPr lang="en-US"/>
          </a:p>
        </p:txBody>
      </p:sp>
    </p:spTree>
    <p:extLst>
      <p:ext uri="{BB962C8B-B14F-4D97-AF65-F5344CB8AC3E}">
        <p14:creationId xmlns:p14="http://schemas.microsoft.com/office/powerpoint/2010/main" val="258705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54AE-5890-43C7-B29A-59907E18A0EA}" type="slidenum">
              <a:rPr lang="en-US" smtClean="0"/>
              <a:t>13</a:t>
            </a:fld>
            <a:endParaRPr lang="en-US"/>
          </a:p>
        </p:txBody>
      </p:sp>
    </p:spTree>
    <p:extLst>
      <p:ext uri="{BB962C8B-B14F-4D97-AF65-F5344CB8AC3E}">
        <p14:creationId xmlns:p14="http://schemas.microsoft.com/office/powerpoint/2010/main" val="399719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54AE-5890-43C7-B29A-59907E18A0EA}" type="slidenum">
              <a:rPr lang="en-US" smtClean="0"/>
              <a:t>14</a:t>
            </a:fld>
            <a:endParaRPr lang="en-US"/>
          </a:p>
        </p:txBody>
      </p:sp>
    </p:spTree>
    <p:extLst>
      <p:ext uri="{BB962C8B-B14F-4D97-AF65-F5344CB8AC3E}">
        <p14:creationId xmlns:p14="http://schemas.microsoft.com/office/powerpoint/2010/main" val="388220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15</a:t>
            </a:fld>
            <a:endParaRPr lang="en-US"/>
          </a:p>
        </p:txBody>
      </p:sp>
    </p:spTree>
    <p:extLst>
      <p:ext uri="{BB962C8B-B14F-4D97-AF65-F5344CB8AC3E}">
        <p14:creationId xmlns:p14="http://schemas.microsoft.com/office/powerpoint/2010/main" val="358333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include both UH and RCUH employees.</a:t>
            </a:r>
          </a:p>
        </p:txBody>
      </p:sp>
      <p:sp>
        <p:nvSpPr>
          <p:cNvPr id="4" name="Slide Number Placeholder 3"/>
          <p:cNvSpPr>
            <a:spLocks noGrp="1"/>
          </p:cNvSpPr>
          <p:nvPr>
            <p:ph type="sldNum" sz="quarter" idx="5"/>
          </p:nvPr>
        </p:nvSpPr>
        <p:spPr/>
        <p:txBody>
          <a:bodyPr/>
          <a:lstStyle/>
          <a:p>
            <a:fld id="{BB2D54AE-5890-43C7-B29A-59907E18A0EA}" type="slidenum">
              <a:rPr lang="en-US" smtClean="0"/>
              <a:t>16</a:t>
            </a:fld>
            <a:endParaRPr lang="en-US"/>
          </a:p>
        </p:txBody>
      </p:sp>
    </p:spTree>
    <p:extLst>
      <p:ext uri="{BB962C8B-B14F-4D97-AF65-F5344CB8AC3E}">
        <p14:creationId xmlns:p14="http://schemas.microsoft.com/office/powerpoint/2010/main" val="377278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17</a:t>
            </a:fld>
            <a:endParaRPr lang="en-US"/>
          </a:p>
        </p:txBody>
      </p:sp>
    </p:spTree>
    <p:extLst>
      <p:ext uri="{BB962C8B-B14F-4D97-AF65-F5344CB8AC3E}">
        <p14:creationId xmlns:p14="http://schemas.microsoft.com/office/powerpoint/2010/main" val="24047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18</a:t>
            </a:fld>
            <a:endParaRPr lang="en-US"/>
          </a:p>
        </p:txBody>
      </p:sp>
    </p:spTree>
    <p:extLst>
      <p:ext uri="{BB962C8B-B14F-4D97-AF65-F5344CB8AC3E}">
        <p14:creationId xmlns:p14="http://schemas.microsoft.com/office/powerpoint/2010/main" val="81462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19</a:t>
            </a:fld>
            <a:endParaRPr lang="en-US"/>
          </a:p>
        </p:txBody>
      </p:sp>
    </p:spTree>
    <p:extLst>
      <p:ext uri="{BB962C8B-B14F-4D97-AF65-F5344CB8AC3E}">
        <p14:creationId xmlns:p14="http://schemas.microsoft.com/office/powerpoint/2010/main" val="291955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a:t>
            </a:fld>
            <a:endParaRPr lang="en-US"/>
          </a:p>
        </p:txBody>
      </p:sp>
    </p:spTree>
    <p:extLst>
      <p:ext uri="{BB962C8B-B14F-4D97-AF65-F5344CB8AC3E}">
        <p14:creationId xmlns:p14="http://schemas.microsoft.com/office/powerpoint/2010/main" val="371074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20</a:t>
            </a:fld>
            <a:endParaRPr lang="en-US"/>
          </a:p>
        </p:txBody>
      </p:sp>
    </p:spTree>
    <p:extLst>
      <p:ext uri="{BB962C8B-B14F-4D97-AF65-F5344CB8AC3E}">
        <p14:creationId xmlns:p14="http://schemas.microsoft.com/office/powerpoint/2010/main" val="4134571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21</a:t>
            </a:fld>
            <a:endParaRPr lang="en-US"/>
          </a:p>
        </p:txBody>
      </p:sp>
    </p:spTree>
    <p:extLst>
      <p:ext uri="{BB962C8B-B14F-4D97-AF65-F5344CB8AC3E}">
        <p14:creationId xmlns:p14="http://schemas.microsoft.com/office/powerpoint/2010/main" val="424678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22</a:t>
            </a:fld>
            <a:endParaRPr lang="en-US"/>
          </a:p>
        </p:txBody>
      </p:sp>
    </p:spTree>
    <p:extLst>
      <p:ext uri="{BB962C8B-B14F-4D97-AF65-F5344CB8AC3E}">
        <p14:creationId xmlns:p14="http://schemas.microsoft.com/office/powerpoint/2010/main" val="159302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8"/>
              </a:spcBef>
            </a:pPr>
            <a:endParaRPr lang="en-US"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23</a:t>
            </a:fld>
            <a:endParaRPr lang="en-US"/>
          </a:p>
        </p:txBody>
      </p:sp>
    </p:spTree>
    <p:extLst>
      <p:ext uri="{BB962C8B-B14F-4D97-AF65-F5344CB8AC3E}">
        <p14:creationId xmlns:p14="http://schemas.microsoft.com/office/powerpoint/2010/main" val="355947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24</a:t>
            </a:fld>
            <a:endParaRPr lang="en-US"/>
          </a:p>
        </p:txBody>
      </p:sp>
    </p:spTree>
    <p:extLst>
      <p:ext uri="{BB962C8B-B14F-4D97-AF65-F5344CB8AC3E}">
        <p14:creationId xmlns:p14="http://schemas.microsoft.com/office/powerpoint/2010/main" val="420022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25</a:t>
            </a:fld>
            <a:endParaRPr lang="en-US"/>
          </a:p>
        </p:txBody>
      </p:sp>
    </p:spTree>
    <p:extLst>
      <p:ext uri="{BB962C8B-B14F-4D97-AF65-F5344CB8AC3E}">
        <p14:creationId xmlns:p14="http://schemas.microsoft.com/office/powerpoint/2010/main" val="359276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26</a:t>
            </a:fld>
            <a:endParaRPr lang="en-US"/>
          </a:p>
        </p:txBody>
      </p:sp>
    </p:spTree>
    <p:extLst>
      <p:ext uri="{BB962C8B-B14F-4D97-AF65-F5344CB8AC3E}">
        <p14:creationId xmlns:p14="http://schemas.microsoft.com/office/powerpoint/2010/main" val="1765974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“Investigators” include both UH and RCUH employees.</a:t>
            </a:r>
          </a:p>
        </p:txBody>
      </p:sp>
      <p:sp>
        <p:nvSpPr>
          <p:cNvPr id="4" name="Slide Number Placeholder 3"/>
          <p:cNvSpPr>
            <a:spLocks noGrp="1"/>
          </p:cNvSpPr>
          <p:nvPr>
            <p:ph type="sldNum" sz="quarter" idx="5"/>
          </p:nvPr>
        </p:nvSpPr>
        <p:spPr/>
        <p:txBody>
          <a:bodyPr/>
          <a:lstStyle/>
          <a:p>
            <a:fld id="{BB2D54AE-5890-43C7-B29A-59907E18A0EA}" type="slidenum">
              <a:rPr lang="en-US" smtClean="0"/>
              <a:t>28</a:t>
            </a:fld>
            <a:endParaRPr lang="en-US"/>
          </a:p>
        </p:txBody>
      </p:sp>
    </p:spTree>
    <p:extLst>
      <p:ext uri="{BB962C8B-B14F-4D97-AF65-F5344CB8AC3E}">
        <p14:creationId xmlns:p14="http://schemas.microsoft.com/office/powerpoint/2010/main" val="374131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BB2D54AE-5890-43C7-B29A-59907E18A0EA}" type="slidenum">
              <a:rPr lang="en-US" smtClean="0"/>
              <a:t>29</a:t>
            </a:fld>
            <a:endParaRPr lang="en-US"/>
          </a:p>
        </p:txBody>
      </p:sp>
    </p:spTree>
    <p:extLst>
      <p:ext uri="{BB962C8B-B14F-4D97-AF65-F5344CB8AC3E}">
        <p14:creationId xmlns:p14="http://schemas.microsoft.com/office/powerpoint/2010/main" val="1779486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33</a:t>
            </a:fld>
            <a:endParaRPr lang="en-US"/>
          </a:p>
        </p:txBody>
      </p:sp>
    </p:spTree>
    <p:extLst>
      <p:ext uri="{BB962C8B-B14F-4D97-AF65-F5344CB8AC3E}">
        <p14:creationId xmlns:p14="http://schemas.microsoft.com/office/powerpoint/2010/main" val="305579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a:t>
            </a:fld>
            <a:endParaRPr lang="en-US"/>
          </a:p>
        </p:txBody>
      </p:sp>
    </p:spTree>
    <p:extLst>
      <p:ext uri="{BB962C8B-B14F-4D97-AF65-F5344CB8AC3E}">
        <p14:creationId xmlns:p14="http://schemas.microsoft.com/office/powerpoint/2010/main" val="2442672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34</a:t>
            </a:fld>
            <a:endParaRPr lang="en-US"/>
          </a:p>
        </p:txBody>
      </p:sp>
    </p:spTree>
    <p:extLst>
      <p:ext uri="{BB962C8B-B14F-4D97-AF65-F5344CB8AC3E}">
        <p14:creationId xmlns:p14="http://schemas.microsoft.com/office/powerpoint/2010/main" val="896319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35</a:t>
            </a:fld>
            <a:endParaRPr lang="en-US"/>
          </a:p>
        </p:txBody>
      </p:sp>
    </p:spTree>
    <p:extLst>
      <p:ext uri="{BB962C8B-B14F-4D97-AF65-F5344CB8AC3E}">
        <p14:creationId xmlns:p14="http://schemas.microsoft.com/office/powerpoint/2010/main" val="3720000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36</a:t>
            </a:fld>
            <a:endParaRPr lang="en-US"/>
          </a:p>
        </p:txBody>
      </p:sp>
    </p:spTree>
    <p:extLst>
      <p:ext uri="{BB962C8B-B14F-4D97-AF65-F5344CB8AC3E}">
        <p14:creationId xmlns:p14="http://schemas.microsoft.com/office/powerpoint/2010/main" val="3725313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37</a:t>
            </a:fld>
            <a:endParaRPr lang="en-US"/>
          </a:p>
        </p:txBody>
      </p:sp>
    </p:spTree>
    <p:extLst>
      <p:ext uri="{BB962C8B-B14F-4D97-AF65-F5344CB8AC3E}">
        <p14:creationId xmlns:p14="http://schemas.microsoft.com/office/powerpoint/2010/main" val="3867942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38</a:t>
            </a:fld>
            <a:endParaRPr lang="en-US"/>
          </a:p>
        </p:txBody>
      </p:sp>
    </p:spTree>
    <p:extLst>
      <p:ext uri="{BB962C8B-B14F-4D97-AF65-F5344CB8AC3E}">
        <p14:creationId xmlns:p14="http://schemas.microsoft.com/office/powerpoint/2010/main" val="3632737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39</a:t>
            </a:fld>
            <a:endParaRPr lang="en-US"/>
          </a:p>
        </p:txBody>
      </p:sp>
    </p:spTree>
    <p:extLst>
      <p:ext uri="{BB962C8B-B14F-4D97-AF65-F5344CB8AC3E}">
        <p14:creationId xmlns:p14="http://schemas.microsoft.com/office/powerpoint/2010/main" val="1857015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40</a:t>
            </a:fld>
            <a:endParaRPr lang="en-US"/>
          </a:p>
        </p:txBody>
      </p:sp>
    </p:spTree>
    <p:extLst>
      <p:ext uri="{BB962C8B-B14F-4D97-AF65-F5344CB8AC3E}">
        <p14:creationId xmlns:p14="http://schemas.microsoft.com/office/powerpoint/2010/main" val="404269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41</a:t>
            </a:fld>
            <a:endParaRPr lang="en-US"/>
          </a:p>
        </p:txBody>
      </p:sp>
    </p:spTree>
    <p:extLst>
      <p:ext uri="{BB962C8B-B14F-4D97-AF65-F5344CB8AC3E}">
        <p14:creationId xmlns:p14="http://schemas.microsoft.com/office/powerpoint/2010/main" val="2590131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42</a:t>
            </a:fld>
            <a:endParaRPr lang="en-US"/>
          </a:p>
        </p:txBody>
      </p:sp>
    </p:spTree>
    <p:extLst>
      <p:ext uri="{BB962C8B-B14F-4D97-AF65-F5344CB8AC3E}">
        <p14:creationId xmlns:p14="http://schemas.microsoft.com/office/powerpoint/2010/main" val="2460849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54AE-5890-43C7-B29A-59907E18A0EA}" type="slidenum">
              <a:rPr lang="en-US" smtClean="0"/>
              <a:t>43</a:t>
            </a:fld>
            <a:endParaRPr lang="en-US"/>
          </a:p>
        </p:txBody>
      </p:sp>
    </p:spTree>
    <p:extLst>
      <p:ext uri="{BB962C8B-B14F-4D97-AF65-F5344CB8AC3E}">
        <p14:creationId xmlns:p14="http://schemas.microsoft.com/office/powerpoint/2010/main" val="381232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its final week in office, Trump</a:t>
            </a:r>
            <a:r>
              <a:rPr lang="en-US" baseline="0" dirty="0"/>
              <a:t> admin issued </a:t>
            </a:r>
            <a:r>
              <a:rPr lang="en-US" dirty="0"/>
              <a:t>NSPM-33</a:t>
            </a:r>
            <a:r>
              <a:rPr lang="en-US" baseline="0" dirty="0"/>
              <a:t> to strengthen government support R&amp;D against foreign government interference and exploitation while maintaining an open environment to foster research discoveries and innovation that benefit the nation and our world.</a:t>
            </a:r>
            <a:endParaRPr lang="en-US" dirty="0"/>
          </a:p>
          <a:p>
            <a:endParaRPr lang="en-US" dirty="0"/>
          </a:p>
          <a:p>
            <a:r>
              <a:rPr lang="en-US" dirty="0"/>
              <a:t>NSPM-33:</a:t>
            </a:r>
          </a:p>
          <a:p>
            <a:pPr marL="228600" indent="-228600">
              <a:buAutoNum type="alphaLcParenBoth"/>
            </a:pPr>
            <a:r>
              <a:rPr lang="en-US" sz="1200" b="0" i="0" kern="1200" dirty="0">
                <a:solidFill>
                  <a:schemeClr val="tx1"/>
                </a:solidFill>
                <a:effectLst/>
                <a:latin typeface="+mn-lt"/>
                <a:ea typeface="+mn-ea"/>
                <a:cs typeface="+mn-cs"/>
              </a:rPr>
              <a:t> Enhance Awareness of Research Security Risks and Protections.</a:t>
            </a:r>
          </a:p>
          <a:p>
            <a:pPr marL="228600" indent="-228600">
              <a:buAutoNum type="alphaLcParenBoth"/>
            </a:pPr>
            <a:r>
              <a:rPr lang="en-US" sz="1200" b="0" i="0" kern="1200" dirty="0">
                <a:solidFill>
                  <a:schemeClr val="tx1"/>
                </a:solidFill>
                <a:effectLst/>
                <a:latin typeface="+mn-lt"/>
                <a:ea typeface="+mn-ea"/>
                <a:cs typeface="+mn-cs"/>
              </a:rPr>
              <a:t>Strengthen Disclosure Requirements and Processes.  </a:t>
            </a:r>
          </a:p>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4</a:t>
            </a:fld>
            <a:endParaRPr lang="en-US"/>
          </a:p>
        </p:txBody>
      </p:sp>
    </p:spTree>
    <p:extLst>
      <p:ext uri="{BB962C8B-B14F-4D97-AF65-F5344CB8AC3E}">
        <p14:creationId xmlns:p14="http://schemas.microsoft.com/office/powerpoint/2010/main" val="3928733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44</a:t>
            </a:fld>
            <a:endParaRPr lang="en-US"/>
          </a:p>
        </p:txBody>
      </p:sp>
    </p:spTree>
    <p:extLst>
      <p:ext uri="{BB962C8B-B14F-4D97-AF65-F5344CB8AC3E}">
        <p14:creationId xmlns:p14="http://schemas.microsoft.com/office/powerpoint/2010/main" val="2827666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54AE-5890-43C7-B29A-59907E18A0EA}" type="slidenum">
              <a:rPr lang="en-US" smtClean="0"/>
              <a:t>45</a:t>
            </a:fld>
            <a:endParaRPr lang="en-US"/>
          </a:p>
        </p:txBody>
      </p:sp>
    </p:spTree>
    <p:extLst>
      <p:ext uri="{BB962C8B-B14F-4D97-AF65-F5344CB8AC3E}">
        <p14:creationId xmlns:p14="http://schemas.microsoft.com/office/powerpoint/2010/main" val="94506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5</a:t>
            </a:fld>
            <a:endParaRPr lang="en-US"/>
          </a:p>
        </p:txBody>
      </p:sp>
    </p:spTree>
    <p:extLst>
      <p:ext uri="{BB962C8B-B14F-4D97-AF65-F5344CB8AC3E}">
        <p14:creationId xmlns:p14="http://schemas.microsoft.com/office/powerpoint/2010/main" val="110682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2023 PAPPG, NSF implemented a harmonized disclosure format and will revise it based on feedback.</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6</a:t>
            </a:fld>
            <a:endParaRPr lang="en-US"/>
          </a:p>
        </p:txBody>
      </p:sp>
    </p:spTree>
    <p:extLst>
      <p:ext uri="{BB962C8B-B14F-4D97-AF65-F5344CB8AC3E}">
        <p14:creationId xmlns:p14="http://schemas.microsoft.com/office/powerpoint/2010/main" val="429216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the 2023 PAPPG, NSF implemented a harmonized disclosure format and will revise it based on feedback.</a:t>
            </a:r>
            <a:r>
              <a:rPr lang="en-US" baseline="0" dirty="0"/>
              <a:t> </a:t>
            </a: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7</a:t>
            </a:fld>
            <a:endParaRPr lang="en-US"/>
          </a:p>
        </p:txBody>
      </p:sp>
    </p:spTree>
    <p:extLst>
      <p:ext uri="{BB962C8B-B14F-4D97-AF65-F5344CB8AC3E}">
        <p14:creationId xmlns:p14="http://schemas.microsoft.com/office/powerpoint/2010/main" val="3574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8</a:t>
            </a:fld>
            <a:endParaRPr lang="en-US"/>
          </a:p>
        </p:txBody>
      </p:sp>
    </p:spTree>
    <p:extLst>
      <p:ext uri="{BB962C8B-B14F-4D97-AF65-F5344CB8AC3E}">
        <p14:creationId xmlns:p14="http://schemas.microsoft.com/office/powerpoint/2010/main" val="30135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B2D54AE-5890-43C7-B29A-59907E18A0EA}" type="slidenum">
              <a:rPr lang="en-US" smtClean="0"/>
              <a:t>9</a:t>
            </a:fld>
            <a:endParaRPr lang="en-US"/>
          </a:p>
        </p:txBody>
      </p:sp>
    </p:spTree>
    <p:extLst>
      <p:ext uri="{BB962C8B-B14F-4D97-AF65-F5344CB8AC3E}">
        <p14:creationId xmlns:p14="http://schemas.microsoft.com/office/powerpoint/2010/main" val="309014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533" cy="6883401"/>
            <a:chOff x="0" y="-8467"/>
            <a:chExt cx="12192533"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13073" y="-4785"/>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975"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lumMod val="75000"/>
                    <a:lumOff val="25000"/>
                  </a:schemeClr>
                </a:solidFill>
                <a:latin typeface="+mn-lt"/>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11171584" y="6406487"/>
            <a:ext cx="836150" cy="357938"/>
          </a:xfrm>
        </p:spPr>
        <p:txBody>
          <a:bodyPr/>
          <a:lstStyle>
            <a:lvl1pPr>
              <a:defRPr sz="1200" b="1"/>
            </a:lvl1pPr>
          </a:lstStyle>
          <a:p>
            <a:fld id="{6D22F896-40B5-4ADD-8801-0D06FADFA095}" type="slidenum">
              <a:rPr lang="en-US" smtClean="0"/>
              <a:pPr/>
              <a:t>‹#›</a:t>
            </a:fld>
            <a:endParaRPr lang="en-US" dirty="0"/>
          </a:p>
        </p:txBody>
      </p:sp>
      <p:pic>
        <p:nvPicPr>
          <p:cNvPr id="20" name="Picture 19">
            <a:extLst>
              <a:ext uri="{FF2B5EF4-FFF2-40B4-BE49-F238E27FC236}">
                <a16:creationId xmlns:a16="http://schemas.microsoft.com/office/drawing/2014/main" id="{26821FB1-7E0E-4522-8E14-E550677B4801}"/>
              </a:ext>
            </a:extLst>
          </p:cNvPr>
          <p:cNvPicPr>
            <a:picLocks noChangeAspect="1"/>
          </p:cNvPicPr>
          <p:nvPr userDrawn="1"/>
        </p:nvPicPr>
        <p:blipFill>
          <a:blip r:embed="rId2"/>
          <a:stretch>
            <a:fillRect/>
          </a:stretch>
        </p:blipFill>
        <p:spPr>
          <a:xfrm>
            <a:off x="10228713" y="155815"/>
            <a:ext cx="1907008" cy="2167616"/>
          </a:xfrm>
          <a:prstGeom prst="rect">
            <a:avLst/>
          </a:prstGeom>
        </p:spPr>
      </p:pic>
    </p:spTree>
    <p:extLst>
      <p:ext uri="{BB962C8B-B14F-4D97-AF65-F5344CB8AC3E}">
        <p14:creationId xmlns:p14="http://schemas.microsoft.com/office/powerpoint/2010/main" val="297203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447EF160-DC84-4AAF-971E-8D8369EA9C70}"/>
              </a:ext>
            </a:extLst>
          </p:cNvPr>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15" name="Text Placeholder 9">
            <a:extLst>
              <a:ext uri="{FF2B5EF4-FFF2-40B4-BE49-F238E27FC236}">
                <a16:creationId xmlns:a16="http://schemas.microsoft.com/office/drawing/2014/main" id="{044290B3-4DCE-4B62-98BF-2D28D8CF77DF}"/>
              </a:ext>
            </a:extLst>
          </p:cNvPr>
          <p:cNvSpPr>
            <a:spLocks noGrp="1"/>
          </p:cNvSpPr>
          <p:nvPr>
            <p:ph type="body" sz="quarter" idx="13"/>
          </p:nvPr>
        </p:nvSpPr>
        <p:spPr>
          <a:xfrm>
            <a:off x="1366139" y="3749163"/>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6" name="Text Placeholder 2">
            <a:extLst>
              <a:ext uri="{FF2B5EF4-FFF2-40B4-BE49-F238E27FC236}">
                <a16:creationId xmlns:a16="http://schemas.microsoft.com/office/drawing/2014/main" id="{DFB8A039-ED7F-454B-B95B-8F245C07C265}"/>
              </a:ext>
            </a:extLst>
          </p:cNvPr>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9694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F5C53D7C-4763-4666-A258-C9EFBB1FD3BD}"/>
              </a:ext>
            </a:extLst>
          </p:cNvPr>
          <p:cNvSpPr>
            <a:spLocks noGrp="1"/>
          </p:cNvSpPr>
          <p:nvPr>
            <p:ph type="title"/>
          </p:nvPr>
        </p:nvSpPr>
        <p:spPr>
          <a:xfrm>
            <a:off x="677335" y="1931988"/>
            <a:ext cx="8596668" cy="2595460"/>
          </a:xfrm>
        </p:spPr>
        <p:txBody>
          <a:bodyPr anchor="b">
            <a:normAutofit/>
          </a:bodyPr>
          <a:lstStyle>
            <a:lvl1pPr algn="l">
              <a:defRPr sz="4400" b="0" cap="none">
                <a:solidFill>
                  <a:schemeClr val="tx1">
                    <a:lumMod val="50000"/>
                    <a:lumOff val="50000"/>
                  </a:schemeClr>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19A1C1F-FC09-498A-80BD-5D7D6B116438}"/>
              </a:ext>
            </a:extLst>
          </p:cNvPr>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4446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Name Card">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2CBA864F-037F-43FB-8E38-D25259AC4DDA}"/>
              </a:ext>
            </a:extLst>
          </p:cNvPr>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15" name="Text Placeholder 9">
            <a:extLst>
              <a:ext uri="{FF2B5EF4-FFF2-40B4-BE49-F238E27FC236}">
                <a16:creationId xmlns:a16="http://schemas.microsoft.com/office/drawing/2014/main" id="{2FFE94AA-23E3-4569-9C4A-189B30B47290}"/>
              </a:ext>
            </a:extLst>
          </p:cNvPr>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6" name="Text Placeholder 2">
            <a:extLst>
              <a:ext uri="{FF2B5EF4-FFF2-40B4-BE49-F238E27FC236}">
                <a16:creationId xmlns:a16="http://schemas.microsoft.com/office/drawing/2014/main" id="{D409F6DA-621E-4C6C-A6E4-BC603872A8D1}"/>
              </a:ext>
            </a:extLst>
          </p:cNvPr>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45483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ue or False">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001D3C8F-165F-49E3-9C88-4D6700DAB863}"/>
              </a:ext>
            </a:extLst>
          </p:cNvPr>
          <p:cNvSpPr>
            <a:spLocks noGrp="1"/>
          </p:cNvSpPr>
          <p:nvPr>
            <p:ph type="title"/>
          </p:nvPr>
        </p:nvSpPr>
        <p:spPr>
          <a:xfrm>
            <a:off x="685799" y="609600"/>
            <a:ext cx="8588203" cy="3022600"/>
          </a:xfrm>
        </p:spPr>
        <p:txBody>
          <a:bodyPr anchor="ctr">
            <a:normAutofit/>
          </a:bodyPr>
          <a:lstStyle>
            <a:lvl1pPr algn="l">
              <a:defRPr sz="4400" b="0" cap="none">
                <a:solidFill>
                  <a:schemeClr val="tx1">
                    <a:lumMod val="75000"/>
                    <a:lumOff val="25000"/>
                  </a:schemeClr>
                </a:solidFill>
              </a:defRPr>
            </a:lvl1pPr>
          </a:lstStyle>
          <a:p>
            <a:r>
              <a:rPr lang="en-US" dirty="0"/>
              <a:t>Click to edit Master title style</a:t>
            </a:r>
          </a:p>
        </p:txBody>
      </p:sp>
      <p:sp>
        <p:nvSpPr>
          <p:cNvPr id="15" name="Text Placeholder 9">
            <a:extLst>
              <a:ext uri="{FF2B5EF4-FFF2-40B4-BE49-F238E27FC236}">
                <a16:creationId xmlns:a16="http://schemas.microsoft.com/office/drawing/2014/main" id="{D5E50E5C-A568-4183-910B-B4C5BF2E0A03}"/>
              </a:ext>
            </a:extLst>
          </p:cNvPr>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6" name="Text Placeholder 2">
            <a:extLst>
              <a:ext uri="{FF2B5EF4-FFF2-40B4-BE49-F238E27FC236}">
                <a16:creationId xmlns:a16="http://schemas.microsoft.com/office/drawing/2014/main" id="{BFC45E2A-0394-4E23-B23A-66D76BE2CA77}"/>
              </a:ext>
            </a:extLst>
          </p:cNvPr>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966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D0BC4B5B-EC30-461E-ADD4-081FA4F694DC}"/>
              </a:ext>
            </a:extLst>
          </p:cNvPr>
          <p:cNvSpPr>
            <a:spLocks noGrp="1"/>
          </p:cNvSpPr>
          <p:nvPr>
            <p:ph type="title"/>
          </p:nvPr>
        </p:nvSpPr>
        <p:spPr>
          <a:xfrm>
            <a:off x="842597" y="609600"/>
            <a:ext cx="8089736" cy="1320800"/>
          </a:xfrm>
        </p:spPr>
        <p:txBody>
          <a:bodyPr/>
          <a:lstStyle>
            <a:lvl1pPr>
              <a:defRPr>
                <a:solidFill>
                  <a:schemeClr val="tx1">
                    <a:lumMod val="75000"/>
                    <a:lumOff val="25000"/>
                  </a:schemeClr>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64140C54-E6E4-4984-B843-E63728FF2519}"/>
              </a:ext>
            </a:extLst>
          </p:cNvPr>
          <p:cNvSpPr>
            <a:spLocks noGrp="1"/>
          </p:cNvSpPr>
          <p:nvPr>
            <p:ph idx="13"/>
          </p:nvPr>
        </p:nvSpPr>
        <p:spPr>
          <a:xfrm rot="5400000">
            <a:off x="2947078" y="56108"/>
            <a:ext cx="3880774" cy="8089735"/>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4427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Vertical Title 1">
            <a:extLst>
              <a:ext uri="{FF2B5EF4-FFF2-40B4-BE49-F238E27FC236}">
                <a16:creationId xmlns:a16="http://schemas.microsoft.com/office/drawing/2014/main" id="{6AE6880E-8202-4F3A-9990-E94AF37A318B}"/>
              </a:ext>
            </a:extLst>
          </p:cNvPr>
          <p:cNvSpPr>
            <a:spLocks noGrp="1"/>
          </p:cNvSpPr>
          <p:nvPr>
            <p:ph type="title" orient="vert"/>
          </p:nvPr>
        </p:nvSpPr>
        <p:spPr>
          <a:xfrm>
            <a:off x="7744383" y="609599"/>
            <a:ext cx="1304743" cy="5251451"/>
          </a:xfrm>
        </p:spPr>
        <p:txBody>
          <a:bodyPr vert="eaVert" anchor="ctr"/>
          <a:lstStyle>
            <a:lvl1pPr>
              <a:defRPr>
                <a:solidFill>
                  <a:schemeClr val="tx1">
                    <a:lumMod val="75000"/>
                    <a:lumOff val="25000"/>
                  </a:schemeClr>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96F56CA2-8C83-4375-B106-A205B4CE6078}"/>
              </a:ext>
            </a:extLst>
          </p:cNvPr>
          <p:cNvSpPr>
            <a:spLocks noGrp="1"/>
          </p:cNvSpPr>
          <p:nvPr>
            <p:ph idx="13"/>
          </p:nvPr>
        </p:nvSpPr>
        <p:spPr>
          <a:xfrm rot="5400000">
            <a:off x="1543696" y="-112471"/>
            <a:ext cx="5251452" cy="6695593"/>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757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35" name="Title 1">
            <a:extLst>
              <a:ext uri="{FF2B5EF4-FFF2-40B4-BE49-F238E27FC236}">
                <a16:creationId xmlns:a16="http://schemas.microsoft.com/office/drawing/2014/main" id="{ACA4C2E1-55DB-4992-8674-54568A2C8485}"/>
              </a:ext>
            </a:extLst>
          </p:cNvPr>
          <p:cNvSpPr>
            <a:spLocks noGrp="1"/>
          </p:cNvSpPr>
          <p:nvPr>
            <p:ph type="title"/>
          </p:nvPr>
        </p:nvSpPr>
        <p:spPr>
          <a:xfrm>
            <a:off x="879109" y="609600"/>
            <a:ext cx="7977768" cy="717417"/>
          </a:xfrm>
        </p:spPr>
        <p:txBody>
          <a:bodyPr>
            <a:normAutofit/>
          </a:bodyPr>
          <a:lstStyle>
            <a:lvl1pPr>
              <a:defRPr sz="3600">
                <a:solidFill>
                  <a:schemeClr val="tx1">
                    <a:lumMod val="75000"/>
                    <a:lumOff val="25000"/>
                  </a:schemeClr>
                </a:solidFill>
              </a:defRPr>
            </a:lvl1pPr>
          </a:lstStyle>
          <a:p>
            <a:r>
              <a:rPr lang="en-US" dirty="0"/>
              <a:t>Click to edit Master title style</a:t>
            </a:r>
          </a:p>
        </p:txBody>
      </p:sp>
      <p:sp>
        <p:nvSpPr>
          <p:cNvPr id="36" name="Content Placeholder 2">
            <a:extLst>
              <a:ext uri="{FF2B5EF4-FFF2-40B4-BE49-F238E27FC236}">
                <a16:creationId xmlns:a16="http://schemas.microsoft.com/office/drawing/2014/main" id="{27620D12-8408-4956-9340-888F8E67EF03}"/>
              </a:ext>
            </a:extLst>
          </p:cNvPr>
          <p:cNvSpPr>
            <a:spLocks noGrp="1"/>
          </p:cNvSpPr>
          <p:nvPr>
            <p:ph idx="1"/>
          </p:nvPr>
        </p:nvSpPr>
        <p:spPr>
          <a:xfrm>
            <a:off x="872124" y="1649480"/>
            <a:ext cx="7977768" cy="3880773"/>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994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F6D50B2-381A-4B7B-8636-5A650C4E6640}"/>
              </a:ext>
            </a:extLst>
          </p:cNvPr>
          <p:cNvSpPr>
            <a:spLocks noGrp="1"/>
          </p:cNvSpPr>
          <p:nvPr>
            <p:ph idx="13"/>
          </p:nvPr>
        </p:nvSpPr>
        <p:spPr>
          <a:xfrm>
            <a:off x="842597" y="2160589"/>
            <a:ext cx="3876662" cy="3880773"/>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23" name="Title 1">
            <a:extLst>
              <a:ext uri="{FF2B5EF4-FFF2-40B4-BE49-F238E27FC236}">
                <a16:creationId xmlns:a16="http://schemas.microsoft.com/office/drawing/2014/main" id="{3652E0F3-A16A-4B45-AF19-2F1A12047635}"/>
              </a:ext>
            </a:extLst>
          </p:cNvPr>
          <p:cNvSpPr>
            <a:spLocks noGrp="1"/>
          </p:cNvSpPr>
          <p:nvPr>
            <p:ph type="title"/>
          </p:nvPr>
        </p:nvSpPr>
        <p:spPr>
          <a:xfrm>
            <a:off x="842598" y="609600"/>
            <a:ext cx="7901238" cy="1320800"/>
          </a:xfrm>
        </p:spPr>
        <p:txBody>
          <a:bodyPr/>
          <a:lstStyle>
            <a:lvl1pPr>
              <a:defRPr>
                <a:solidFill>
                  <a:schemeClr val="tx1">
                    <a:lumMod val="75000"/>
                    <a:lumOff val="25000"/>
                  </a:schemeClr>
                </a:solidFill>
              </a:defRPr>
            </a:lvl1pPr>
          </a:lstStyle>
          <a:p>
            <a:r>
              <a:rPr lang="en-US" dirty="0"/>
              <a:t>Click to edit Master title style</a:t>
            </a:r>
          </a:p>
        </p:txBody>
      </p:sp>
      <p:sp>
        <p:nvSpPr>
          <p:cNvPr id="35" name="Content Placeholder 2">
            <a:extLst>
              <a:ext uri="{FF2B5EF4-FFF2-40B4-BE49-F238E27FC236}">
                <a16:creationId xmlns:a16="http://schemas.microsoft.com/office/drawing/2014/main" id="{2653C1C6-A2D6-43E9-A0AF-AF10C0200BB5}"/>
              </a:ext>
            </a:extLst>
          </p:cNvPr>
          <p:cNvSpPr>
            <a:spLocks noGrp="1"/>
          </p:cNvSpPr>
          <p:nvPr>
            <p:ph idx="14"/>
          </p:nvPr>
        </p:nvSpPr>
        <p:spPr>
          <a:xfrm>
            <a:off x="4867174" y="2160589"/>
            <a:ext cx="3876662" cy="3880773"/>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5563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7" name="Title 1">
            <a:extLst>
              <a:ext uri="{FF2B5EF4-FFF2-40B4-BE49-F238E27FC236}">
                <a16:creationId xmlns:a16="http://schemas.microsoft.com/office/drawing/2014/main" id="{002F04D6-6A73-40EB-AFFC-D575C0128DAE}"/>
              </a:ext>
            </a:extLst>
          </p:cNvPr>
          <p:cNvSpPr>
            <a:spLocks noGrp="1"/>
          </p:cNvSpPr>
          <p:nvPr>
            <p:ph type="title"/>
          </p:nvPr>
        </p:nvSpPr>
        <p:spPr>
          <a:xfrm>
            <a:off x="868726" y="609600"/>
            <a:ext cx="8042383" cy="1320800"/>
          </a:xfrm>
        </p:spPr>
        <p:txBody>
          <a:bodyPr/>
          <a:lstStyle>
            <a:lvl1pPr>
              <a:defRPr>
                <a:solidFill>
                  <a:schemeClr val="tx1">
                    <a:lumMod val="75000"/>
                    <a:lumOff val="25000"/>
                  </a:schemeClr>
                </a:solidFill>
              </a:defRPr>
            </a:lvl1pPr>
          </a:lstStyle>
          <a:p>
            <a:r>
              <a:rPr lang="en-US" dirty="0"/>
              <a:t>Click to edit Master title style</a:t>
            </a:r>
          </a:p>
        </p:txBody>
      </p:sp>
      <p:sp>
        <p:nvSpPr>
          <p:cNvPr id="20" name="Text Placeholder 2">
            <a:extLst>
              <a:ext uri="{FF2B5EF4-FFF2-40B4-BE49-F238E27FC236}">
                <a16:creationId xmlns:a16="http://schemas.microsoft.com/office/drawing/2014/main" id="{7259C48A-2B10-4015-BC34-FEE8412EAABE}"/>
              </a:ext>
            </a:extLst>
          </p:cNvPr>
          <p:cNvSpPr>
            <a:spLocks noGrp="1"/>
          </p:cNvSpPr>
          <p:nvPr>
            <p:ph type="body" idx="1"/>
          </p:nvPr>
        </p:nvSpPr>
        <p:spPr>
          <a:xfrm>
            <a:off x="867138" y="2160983"/>
            <a:ext cx="393842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8C27F171-F59D-4C77-B2E6-0171FC4611EB}"/>
              </a:ext>
            </a:extLst>
          </p:cNvPr>
          <p:cNvSpPr>
            <a:spLocks noGrp="1"/>
          </p:cNvSpPr>
          <p:nvPr>
            <p:ph idx="13"/>
          </p:nvPr>
        </p:nvSpPr>
        <p:spPr>
          <a:xfrm>
            <a:off x="868726" y="2828260"/>
            <a:ext cx="3936931" cy="3213102"/>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3" name="Text Placeholder 2">
            <a:extLst>
              <a:ext uri="{FF2B5EF4-FFF2-40B4-BE49-F238E27FC236}">
                <a16:creationId xmlns:a16="http://schemas.microsoft.com/office/drawing/2014/main" id="{D75CDBF3-B5CC-4BB3-BA67-37F70EBE50FF}"/>
              </a:ext>
            </a:extLst>
          </p:cNvPr>
          <p:cNvSpPr>
            <a:spLocks noGrp="1"/>
          </p:cNvSpPr>
          <p:nvPr>
            <p:ph type="body" idx="14"/>
          </p:nvPr>
        </p:nvSpPr>
        <p:spPr>
          <a:xfrm>
            <a:off x="4996756" y="2160983"/>
            <a:ext cx="393842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6" name="Content Placeholder 2">
            <a:extLst>
              <a:ext uri="{FF2B5EF4-FFF2-40B4-BE49-F238E27FC236}">
                <a16:creationId xmlns:a16="http://schemas.microsoft.com/office/drawing/2014/main" id="{F14D13BC-CA35-4076-8745-870005CBF07F}"/>
              </a:ext>
            </a:extLst>
          </p:cNvPr>
          <p:cNvSpPr>
            <a:spLocks noGrp="1"/>
          </p:cNvSpPr>
          <p:nvPr>
            <p:ph idx="15"/>
          </p:nvPr>
        </p:nvSpPr>
        <p:spPr>
          <a:xfrm>
            <a:off x="4998344" y="2828260"/>
            <a:ext cx="3936931" cy="3213102"/>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253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C227FB87-CB6B-444A-B30E-563D1C560DAB}"/>
              </a:ext>
            </a:extLst>
          </p:cNvPr>
          <p:cNvSpPr>
            <a:spLocks noGrp="1"/>
          </p:cNvSpPr>
          <p:nvPr>
            <p:ph type="title"/>
          </p:nvPr>
        </p:nvSpPr>
        <p:spPr>
          <a:xfrm>
            <a:off x="879108" y="609600"/>
            <a:ext cx="8394893" cy="1320800"/>
          </a:xfrm>
        </p:spPr>
        <p:txBody>
          <a:bodyPr/>
          <a:lstStyle>
            <a:lvl1pPr>
              <a:defRPr>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5301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143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E3C00DC3-4606-4F99-8587-04493C7CD198}"/>
              </a:ext>
            </a:extLst>
          </p:cNvPr>
          <p:cNvSpPr>
            <a:spLocks noGrp="1"/>
          </p:cNvSpPr>
          <p:nvPr>
            <p:ph type="title"/>
          </p:nvPr>
        </p:nvSpPr>
        <p:spPr>
          <a:xfrm>
            <a:off x="677334" y="1498604"/>
            <a:ext cx="3854528" cy="1278466"/>
          </a:xfrm>
        </p:spPr>
        <p:txBody>
          <a:bodyPr anchor="b">
            <a:normAutofit/>
          </a:bodyPr>
          <a:lstStyle>
            <a:lvl1pPr>
              <a:defRPr sz="2000">
                <a:solidFill>
                  <a:schemeClr val="tx1">
                    <a:lumMod val="75000"/>
                    <a:lumOff val="25000"/>
                  </a:schemeClr>
                </a:solidFill>
              </a:defRPr>
            </a:lvl1pPr>
          </a:lstStyle>
          <a:p>
            <a:r>
              <a:rPr lang="en-US" dirty="0"/>
              <a:t>Click to edit Master title style</a:t>
            </a:r>
          </a:p>
        </p:txBody>
      </p:sp>
      <p:sp>
        <p:nvSpPr>
          <p:cNvPr id="16" name="Text Placeholder 3">
            <a:extLst>
              <a:ext uri="{FF2B5EF4-FFF2-40B4-BE49-F238E27FC236}">
                <a16:creationId xmlns:a16="http://schemas.microsoft.com/office/drawing/2014/main" id="{64F01A82-DFCA-4AD4-9895-94B33E9B741D}"/>
              </a:ext>
            </a:extLst>
          </p:cNvPr>
          <p:cNvSpPr>
            <a:spLocks noGrp="1"/>
          </p:cNvSpPr>
          <p:nvPr>
            <p:ph type="body" sz="half" idx="2"/>
          </p:nvPr>
        </p:nvSpPr>
        <p:spPr>
          <a:xfrm>
            <a:off x="677334" y="2777069"/>
            <a:ext cx="3854528" cy="2584449"/>
          </a:xfrm>
        </p:spPr>
        <p:txBody>
          <a:bodyPr>
            <a:normAutofit/>
          </a:bodyPr>
          <a:lstStyle>
            <a:lvl1pPr marL="0" indent="0">
              <a:buNone/>
              <a:defRPr sz="1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17" name="Content Placeholder 2">
            <a:extLst>
              <a:ext uri="{FF2B5EF4-FFF2-40B4-BE49-F238E27FC236}">
                <a16:creationId xmlns:a16="http://schemas.microsoft.com/office/drawing/2014/main" id="{2B618004-FCB9-46FA-8519-73883685D33E}"/>
              </a:ext>
            </a:extLst>
          </p:cNvPr>
          <p:cNvSpPr>
            <a:spLocks noGrp="1"/>
          </p:cNvSpPr>
          <p:nvPr>
            <p:ph idx="13"/>
          </p:nvPr>
        </p:nvSpPr>
        <p:spPr>
          <a:xfrm>
            <a:off x="4758178" y="531286"/>
            <a:ext cx="4227536" cy="5526436"/>
          </a:xfrm>
        </p:spPr>
        <p:txBody>
          <a:bodyPr/>
          <a:lstStyle>
            <a:lvl1pPr marL="457200" indent="-457200">
              <a:buClr>
                <a:schemeClr val="accent4">
                  <a:lumMod val="75000"/>
                </a:schemeClr>
              </a:buClr>
              <a:defRPr/>
            </a:lvl1pPr>
            <a:lvl2pPr marL="914400" indent="-457200">
              <a:buClr>
                <a:schemeClr val="tx1">
                  <a:lumMod val="75000"/>
                  <a:lumOff val="25000"/>
                </a:schemeClr>
              </a:buClr>
              <a:buFont typeface="Wingdings 3" panose="05040102010807070707" pitchFamily="18" charset="2"/>
              <a:buChar char=""/>
              <a:defRPr sz="1800"/>
            </a:lvl2pPr>
            <a:lvl3pPr marL="1371600" indent="-457200">
              <a:buClr>
                <a:schemeClr val="tx1">
                  <a:lumMod val="75000"/>
                  <a:lumOff val="25000"/>
                </a:schemeClr>
              </a:buClr>
              <a:buFont typeface="Trebuchet MS" panose="020B0603020202020204" pitchFamily="34" charset="0"/>
              <a:buChar char="●"/>
              <a:defRPr sz="1800"/>
            </a:lvl3pPr>
            <a:lvl4pPr marL="1828800" indent="-457200">
              <a:buClr>
                <a:schemeClr val="tx1">
                  <a:lumMod val="75000"/>
                  <a:lumOff val="25000"/>
                </a:schemeClr>
              </a:buClr>
              <a:buSzPct val="125000"/>
              <a:buFont typeface="Trebuchet MS" panose="020B0603020202020204" pitchFamily="34" charset="0"/>
              <a:buChar char="◦"/>
              <a:defRPr sz="18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652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220087D7-B6F9-4D94-BCFE-15794680E9F1}"/>
              </a:ext>
            </a:extLst>
          </p:cNvPr>
          <p:cNvSpPr>
            <a:spLocks noGrp="1"/>
          </p:cNvSpPr>
          <p:nvPr>
            <p:ph type="title"/>
          </p:nvPr>
        </p:nvSpPr>
        <p:spPr>
          <a:xfrm>
            <a:off x="677334" y="4800600"/>
            <a:ext cx="8596667" cy="566738"/>
          </a:xfrm>
        </p:spPr>
        <p:txBody>
          <a:bodyPr anchor="b">
            <a:normAutofit/>
          </a:bodyPr>
          <a:lstStyle>
            <a:lvl1pPr algn="l">
              <a:defRPr sz="2400" b="0">
                <a:solidFill>
                  <a:schemeClr val="tx1">
                    <a:lumMod val="65000"/>
                    <a:lumOff val="35000"/>
                  </a:schemeClr>
                </a:solidFill>
              </a:defRPr>
            </a:lvl1pPr>
          </a:lstStyle>
          <a:p>
            <a:r>
              <a:rPr lang="en-US" dirty="0"/>
              <a:t>Click to edit Master title style</a:t>
            </a:r>
          </a:p>
        </p:txBody>
      </p:sp>
      <p:sp>
        <p:nvSpPr>
          <p:cNvPr id="15" name="Picture Placeholder 2">
            <a:extLst>
              <a:ext uri="{FF2B5EF4-FFF2-40B4-BE49-F238E27FC236}">
                <a16:creationId xmlns:a16="http://schemas.microsoft.com/office/drawing/2014/main" id="{7C83F960-0DFF-4244-B63C-9D4C008F9134}"/>
              </a:ext>
            </a:extLst>
          </p:cNvPr>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3">
            <a:extLst>
              <a:ext uri="{FF2B5EF4-FFF2-40B4-BE49-F238E27FC236}">
                <a16:creationId xmlns:a16="http://schemas.microsoft.com/office/drawing/2014/main" id="{88CE9E93-D7D6-45BE-B4D8-DFC460EC075D}"/>
              </a:ext>
            </a:extLst>
          </p:cNvPr>
          <p:cNvSpPr>
            <a:spLocks noGrp="1"/>
          </p:cNvSpPr>
          <p:nvPr>
            <p:ph type="body" sz="half" idx="2"/>
          </p:nvPr>
        </p:nvSpPr>
        <p:spPr>
          <a:xfrm>
            <a:off x="677334" y="5367338"/>
            <a:ext cx="8596667" cy="674024"/>
          </a:xfrm>
        </p:spPr>
        <p:txBody>
          <a:bodyPr>
            <a:normAutofit/>
          </a:bodyPr>
          <a:lstStyle>
            <a:lvl1pPr marL="0" indent="0">
              <a:buNone/>
              <a:defRPr sz="18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405395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aption">
    <p:spTree>
      <p:nvGrpSpPr>
        <p:cNvPr id="1" name=""/>
        <p:cNvGrpSpPr/>
        <p:nvPr/>
      </p:nvGrpSpPr>
      <p:grpSpPr>
        <a:xfrm>
          <a:off x="0" y="0"/>
          <a:ext cx="0" cy="0"/>
          <a:chOff x="0" y="0"/>
          <a:chExt cx="0" cy="0"/>
        </a:xfrm>
      </p:grpSpPr>
      <p:grpSp>
        <p:nvGrpSpPr>
          <p:cNvPr id="7" name="Group 6"/>
          <p:cNvGrpSpPr/>
          <p:nvPr userDrawn="1"/>
        </p:nvGrpSpPr>
        <p:grpSpPr>
          <a:xfrm>
            <a:off x="0" y="-8467"/>
            <a:ext cx="12192000" cy="6883401"/>
            <a:chOff x="0" y="-8467"/>
            <a:chExt cx="12192000" cy="6883401"/>
          </a:xfrm>
        </p:grpSpPr>
        <p:cxnSp>
          <p:nvCxnSpPr>
            <p:cNvPr id="32" name="Straight Connector 31"/>
            <p:cNvCxnSpPr/>
            <p:nvPr/>
          </p:nvCxnSpPr>
          <p:spPr>
            <a:xfrm>
              <a:off x="9371012" y="0"/>
              <a:ext cx="1219200"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86005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8" name="Slide Number Placeholder 5">
            <a:extLst>
              <a:ext uri="{FF2B5EF4-FFF2-40B4-BE49-F238E27FC236}">
                <a16:creationId xmlns:a16="http://schemas.microsoft.com/office/drawing/2014/main" id="{3DA67A7D-8C94-4BE8-833C-2DD644AD3D92}"/>
              </a:ext>
            </a:extLst>
          </p:cNvPr>
          <p:cNvSpPr>
            <a:spLocks noGrp="1"/>
          </p:cNvSpPr>
          <p:nvPr>
            <p:ph type="sldNum" sz="quarter" idx="12"/>
          </p:nvPr>
        </p:nvSpPr>
        <p:spPr>
          <a:xfrm>
            <a:off x="11171584" y="6366731"/>
            <a:ext cx="836150" cy="357938"/>
          </a:xfrm>
        </p:spPr>
        <p:txBody>
          <a:bodyPr/>
          <a:lstStyle>
            <a:lvl1pPr>
              <a:defRPr sz="1200" b="1"/>
            </a:lvl1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A9347C70-E96D-47AA-A3F9-3D9FC940E95A}"/>
              </a:ext>
            </a:extLst>
          </p:cNvPr>
          <p:cNvSpPr>
            <a:spLocks noGrp="1"/>
          </p:cNvSpPr>
          <p:nvPr>
            <p:ph type="title"/>
          </p:nvPr>
        </p:nvSpPr>
        <p:spPr>
          <a:xfrm>
            <a:off x="842597" y="609600"/>
            <a:ext cx="8014279" cy="3403600"/>
          </a:xfrm>
        </p:spPr>
        <p:txBody>
          <a:bodyPr anchor="ctr">
            <a:normAutofit/>
          </a:bodyPr>
          <a:lstStyle>
            <a:lvl1pPr algn="l">
              <a:defRPr sz="4400" b="0" cap="none">
                <a:solidFill>
                  <a:schemeClr val="tx1">
                    <a:lumMod val="75000"/>
                    <a:lumOff val="25000"/>
                  </a:schemeClr>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9A6870D-053A-4B42-8861-5A8E973634CD}"/>
              </a:ext>
            </a:extLst>
          </p:cNvPr>
          <p:cNvSpPr>
            <a:spLocks noGrp="1"/>
          </p:cNvSpPr>
          <p:nvPr>
            <p:ph type="body" idx="1"/>
          </p:nvPr>
        </p:nvSpPr>
        <p:spPr>
          <a:xfrm>
            <a:off x="842597" y="4470400"/>
            <a:ext cx="801427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939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69825" y="6200386"/>
            <a:ext cx="683339" cy="365125"/>
          </a:xfrm>
          <a:prstGeom prst="rect">
            <a:avLst/>
          </a:prstGeom>
        </p:spPr>
        <p:txBody>
          <a:bodyPr vert="horz" lIns="91440" tIns="45720" rIns="91440" bIns="45720" rtlCol="0" anchor="ctr"/>
          <a:lstStyle>
            <a:lvl1pPr algn="r">
              <a:defRPr sz="900">
                <a:solidFill>
                  <a:schemeClr val="bg1"/>
                </a:solidFill>
              </a:defRPr>
            </a:lvl1pPr>
          </a:lstStyle>
          <a:p>
            <a:fld id="{6D22F896-40B5-4ADD-8801-0D06FADFA095}" type="slidenum">
              <a:rPr lang="en-US" smtClean="0"/>
              <a:pPr/>
              <a:t>‹#›</a:t>
            </a:fld>
            <a:endParaRPr lang="en-US" dirty="0"/>
          </a:p>
        </p:txBody>
      </p:sp>
      <p:grpSp>
        <p:nvGrpSpPr>
          <p:cNvPr id="42" name="Group 41">
            <a:extLst>
              <a:ext uri="{FF2B5EF4-FFF2-40B4-BE49-F238E27FC236}">
                <a16:creationId xmlns:a16="http://schemas.microsoft.com/office/drawing/2014/main" id="{D7B8B8AC-0615-42DC-9425-BE0951701FB6}"/>
              </a:ext>
            </a:extLst>
          </p:cNvPr>
          <p:cNvGrpSpPr/>
          <p:nvPr userDrawn="1"/>
        </p:nvGrpSpPr>
        <p:grpSpPr>
          <a:xfrm>
            <a:off x="0" y="-8467"/>
            <a:ext cx="12192000" cy="6883401"/>
            <a:chOff x="0" y="-8467"/>
            <a:chExt cx="12192000" cy="6883401"/>
          </a:xfrm>
        </p:grpSpPr>
        <p:cxnSp>
          <p:nvCxnSpPr>
            <p:cNvPr id="43" name="Straight Connector 42">
              <a:extLst>
                <a:ext uri="{FF2B5EF4-FFF2-40B4-BE49-F238E27FC236}">
                  <a16:creationId xmlns:a16="http://schemas.microsoft.com/office/drawing/2014/main" id="{A6EA5CFB-0417-422B-B1EE-F0C76C9249DC}"/>
                </a:ext>
              </a:extLst>
            </p:cNvPr>
            <p:cNvCxnSpPr>
              <a:cxnSpLocks/>
            </p:cNvCxnSpPr>
            <p:nvPr/>
          </p:nvCxnSpPr>
          <p:spPr>
            <a:xfrm>
              <a:off x="9334500" y="0"/>
              <a:ext cx="1255712" cy="6858000"/>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627B603-094A-4036-B3AA-128C73B3450E}"/>
                </a:ext>
              </a:extLst>
            </p:cNvPr>
            <p:cNvCxnSpPr>
              <a:cxnSpLocks/>
            </p:cNvCxnSpPr>
            <p:nvPr/>
          </p:nvCxnSpPr>
          <p:spPr>
            <a:xfrm flipH="1">
              <a:off x="8590663" y="3681413"/>
              <a:ext cx="3598162" cy="3193521"/>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9FF0025F-AC8E-436B-8A5C-479314957426}"/>
                </a:ext>
              </a:extLst>
            </p:cNvPr>
            <p:cNvSpPr/>
            <p:nvPr/>
          </p:nvSpPr>
          <p:spPr>
            <a:xfrm>
              <a:off x="9181475"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1">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Rectangle 25">
              <a:extLst>
                <a:ext uri="{FF2B5EF4-FFF2-40B4-BE49-F238E27FC236}">
                  <a16:creationId xmlns:a16="http://schemas.microsoft.com/office/drawing/2014/main" id="{FAA7DACD-9496-490A-ABC7-54F62BE3600D}"/>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7" name="Isosceles Triangle 46">
              <a:extLst>
                <a:ext uri="{FF2B5EF4-FFF2-40B4-BE49-F238E27FC236}">
                  <a16:creationId xmlns:a16="http://schemas.microsoft.com/office/drawing/2014/main" id="{C10F243E-1D25-4F73-A1A5-FC88E26E6C22}"/>
                </a:ext>
              </a:extLst>
            </p:cNvPr>
            <p:cNvSpPr/>
            <p:nvPr/>
          </p:nvSpPr>
          <p:spPr>
            <a:xfrm>
              <a:off x="8932333" y="3048000"/>
              <a:ext cx="3259667" cy="3810000"/>
            </a:xfrm>
            <a:prstGeom prst="triangle">
              <a:avLst>
                <a:gd name="adj" fmla="val 100000"/>
              </a:avLst>
            </a:prstGeom>
            <a:solidFill>
              <a:schemeClr val="tx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8" name="Rectangle 27">
              <a:extLst>
                <a:ext uri="{FF2B5EF4-FFF2-40B4-BE49-F238E27FC236}">
                  <a16:creationId xmlns:a16="http://schemas.microsoft.com/office/drawing/2014/main" id="{CBE38662-A5CE-40F7-9E62-4BF4223A4B65}"/>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9" name="Rectangle 28">
              <a:extLst>
                <a:ext uri="{FF2B5EF4-FFF2-40B4-BE49-F238E27FC236}">
                  <a16:creationId xmlns:a16="http://schemas.microsoft.com/office/drawing/2014/main" id="{745EB12D-33E3-4ADD-80A8-73DA7ED0E64B}"/>
                </a:ext>
              </a:extLst>
            </p:cNvPr>
            <p:cNvSpPr/>
            <p:nvPr/>
          </p:nvSpPr>
          <p:spPr>
            <a:xfrm>
              <a:off x="10536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1">
                <a:lumMod val="75000"/>
                <a:lumOff val="25000"/>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0" name="Rectangle 29">
              <a:extLst>
                <a:ext uri="{FF2B5EF4-FFF2-40B4-BE49-F238E27FC236}">
                  <a16:creationId xmlns:a16="http://schemas.microsoft.com/office/drawing/2014/main" id="{37BCE24F-81EC-4323-A019-38E5F4F4CC8D}"/>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 name="Isosceles Triangle 50">
              <a:extLst>
                <a:ext uri="{FF2B5EF4-FFF2-40B4-BE49-F238E27FC236}">
                  <a16:creationId xmlns:a16="http://schemas.microsoft.com/office/drawing/2014/main" id="{6178555F-A491-4E11-8FB2-A2F4916046CF}"/>
                </a:ext>
              </a:extLst>
            </p:cNvPr>
            <p:cNvSpPr/>
            <p:nvPr/>
          </p:nvSpPr>
          <p:spPr>
            <a:xfrm>
              <a:off x="10371666" y="3589867"/>
              <a:ext cx="1817159" cy="3268133"/>
            </a:xfrm>
            <a:prstGeom prst="triangle">
              <a:avLst>
                <a:gd name="adj" fmla="val 100000"/>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Isosceles Triangle 51">
              <a:extLst>
                <a:ext uri="{FF2B5EF4-FFF2-40B4-BE49-F238E27FC236}">
                  <a16:creationId xmlns:a16="http://schemas.microsoft.com/office/drawing/2014/main" id="{CD634D1F-5048-4A6F-BD12-FB5DC12777FA}"/>
                </a:ext>
              </a:extLst>
            </p:cNvPr>
            <p:cNvSpPr/>
            <p:nvPr/>
          </p:nvSpPr>
          <p:spPr>
            <a:xfrm rot="10800000">
              <a:off x="0" y="0"/>
              <a:ext cx="842596" cy="5666154"/>
            </a:xfrm>
            <a:prstGeom prst="triangle">
              <a:avLst>
                <a:gd name="adj" fmla="val 100000"/>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pic>
        <p:nvPicPr>
          <p:cNvPr id="19" name="Picture 18">
            <a:extLst>
              <a:ext uri="{FF2B5EF4-FFF2-40B4-BE49-F238E27FC236}">
                <a16:creationId xmlns:a16="http://schemas.microsoft.com/office/drawing/2014/main" id="{0104C8B8-84AE-4F7D-8CB8-84024BE941E9}"/>
              </a:ext>
            </a:extLst>
          </p:cNvPr>
          <p:cNvPicPr>
            <a:picLocks noChangeAspect="1"/>
          </p:cNvPicPr>
          <p:nvPr userDrawn="1"/>
        </p:nvPicPr>
        <p:blipFill>
          <a:blip r:embed="rId17"/>
          <a:stretch>
            <a:fillRect/>
          </a:stretch>
        </p:blipFill>
        <p:spPr>
          <a:xfrm>
            <a:off x="10228158" y="162915"/>
            <a:ext cx="1906876" cy="2167466"/>
          </a:xfrm>
          <a:prstGeom prst="rect">
            <a:avLst/>
          </a:prstGeom>
        </p:spPr>
      </p:pic>
    </p:spTree>
    <p:extLst>
      <p:ext uri="{BB962C8B-B14F-4D97-AF65-F5344CB8AC3E}">
        <p14:creationId xmlns:p14="http://schemas.microsoft.com/office/powerpoint/2010/main" val="1748145364"/>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dt="0"/>
  <p:txStyles>
    <p:titleStyle>
      <a:lvl1pPr algn="l" defTabSz="457200" rtl="0" eaLnBrk="1" latinLnBrk="0" hangingPunct="1">
        <a:spcBef>
          <a:spcPct val="0"/>
        </a:spcBef>
        <a:buNone/>
        <a:defRPr sz="3600" kern="1200">
          <a:solidFill>
            <a:schemeClr val="accent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earch.hawaii.edu/ors/trai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oryset.com/we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go.hawaii.edu/Pg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go.hawaii.edu/Pgk" TargetMode="External"/><Relationship Id="rId4" Type="http://schemas.openxmlformats.org/officeDocument/2006/relationships/hyperlink" Target="http://go.hawaii.edu/2g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ygrant.ors.hawaii.edu/rCO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hawaii.edu/orc/kbco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storyset.com/we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go.hawaii.edu/gmP" TargetMode="External"/><Relationship Id="rId2" Type="http://schemas.openxmlformats.org/officeDocument/2006/relationships/hyperlink" Target="http://go.hawaii.edu/VH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teum.otted.hawaii.edu/inteumweb/inventorport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sites/default/files/Foreign-Interference-8.2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eta.nsf.gov/policies/papp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research.hawaii.edu/orc/conflicts-of-interest/resour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grants.nih.gov/policy/foreign-interference.htm#:~:text=NIH%20and%20the%20biomedical%20research,information%20of%20the%20participating%20countries" TargetMode="External"/><Relationship Id="rId5" Type="http://schemas.openxmlformats.org/officeDocument/2006/relationships/hyperlink" Target="https://research.hawaii.edu/orc/export-controls/foreign-influence-in-university-research/" TargetMode="External"/><Relationship Id="rId4" Type="http://schemas.openxmlformats.org/officeDocument/2006/relationships/hyperlink" Target="https://research.hawaii.edu/orc/conflicts-of-interest/coi-disclosur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research.hawaii.edu/orc/" TargetMode="External"/><Relationship Id="rId7" Type="http://schemas.openxmlformats.org/officeDocument/2006/relationships/hyperlink" Target="http://go.hawaii.edu/eV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research.hawaii.edu/ors/ors-directory/" TargetMode="External"/><Relationship Id="rId5" Type="http://schemas.openxmlformats.org/officeDocument/2006/relationships/hyperlink" Target="https://research.hawaii.edu/ors/" TargetMode="External"/><Relationship Id="rId4" Type="http://schemas.openxmlformats.org/officeDocument/2006/relationships/hyperlink" Target="mailto:COI@Hawaii.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sf.gov/bfa/dias/policy/nstc_disclosure.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sf.gov/bfa/dias/policy/researchprotection/nspm33definition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sf.gov/bfa/dias/policy/researchprotection/commonform_cp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bfa/dias/policy/nspm_disclosuretable/nspm33_disclosuretable_sept202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36C9-DAE0-470C-BD3E-81F3DB237EBA}"/>
              </a:ext>
            </a:extLst>
          </p:cNvPr>
          <p:cNvSpPr>
            <a:spLocks noGrp="1"/>
          </p:cNvSpPr>
          <p:nvPr>
            <p:ph type="ctrTitle"/>
          </p:nvPr>
        </p:nvSpPr>
        <p:spPr>
          <a:xfrm>
            <a:off x="1317403" y="2081295"/>
            <a:ext cx="7054205" cy="621836"/>
          </a:xfrm>
        </p:spPr>
        <p:txBody>
          <a:bodyPr/>
          <a:lstStyle/>
          <a:p>
            <a:pPr algn="ctr"/>
            <a:r>
              <a:rPr lang="en-US" sz="4800" b="1" dirty="0">
                <a:solidFill>
                  <a:schemeClr val="bg2">
                    <a:lumMod val="25000"/>
                  </a:schemeClr>
                </a:solidFill>
              </a:rPr>
              <a:t>Protecting UH Research</a:t>
            </a:r>
          </a:p>
        </p:txBody>
      </p:sp>
      <p:sp>
        <p:nvSpPr>
          <p:cNvPr id="5" name="Subtitle 2">
            <a:extLst>
              <a:ext uri="{FF2B5EF4-FFF2-40B4-BE49-F238E27FC236}">
                <a16:creationId xmlns:a16="http://schemas.microsoft.com/office/drawing/2014/main" id="{A50C0772-1ED0-4D19-BB2A-E71121377B67}"/>
              </a:ext>
            </a:extLst>
          </p:cNvPr>
          <p:cNvSpPr txBox="1">
            <a:spLocks/>
          </p:cNvSpPr>
          <p:nvPr/>
        </p:nvSpPr>
        <p:spPr>
          <a:xfrm>
            <a:off x="415010" y="3868265"/>
            <a:ext cx="8858993" cy="95773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dirty="0">
                <a:solidFill>
                  <a:schemeClr val="tx1">
                    <a:lumMod val="65000"/>
                    <a:lumOff val="35000"/>
                  </a:schemeClr>
                </a:solidFill>
              </a:rPr>
              <a:t>U.S. Federal Focus on Research Security</a:t>
            </a:r>
          </a:p>
          <a:p>
            <a:pPr algn="ctr"/>
            <a:endParaRPr lang="en-US" sz="3200" dirty="0">
              <a:solidFill>
                <a:schemeClr val="tx1">
                  <a:lumMod val="65000"/>
                  <a:lumOff val="35000"/>
                </a:schemeClr>
              </a:solidFill>
            </a:endParaRPr>
          </a:p>
          <a:p>
            <a:pPr algn="ctr"/>
            <a:r>
              <a:rPr lang="en-US" sz="2000" dirty="0">
                <a:solidFill>
                  <a:schemeClr val="tx1">
                    <a:lumMod val="65000"/>
                    <a:lumOff val="35000"/>
                  </a:schemeClr>
                </a:solidFill>
              </a:rPr>
              <a:t>Victoria Rivera</a:t>
            </a:r>
          </a:p>
          <a:p>
            <a:pPr algn="ctr"/>
            <a:r>
              <a:rPr lang="en-US" sz="2000" dirty="0">
                <a:solidFill>
                  <a:schemeClr val="tx1">
                    <a:lumMod val="65000"/>
                    <a:lumOff val="35000"/>
                  </a:schemeClr>
                </a:solidFill>
              </a:rPr>
              <a:t>Director, Office of Research Compliance</a:t>
            </a:r>
          </a:p>
          <a:p>
            <a:pPr algn="ctr"/>
            <a:endParaRPr lang="en-US" sz="3200" dirty="0">
              <a:solidFill>
                <a:schemeClr val="tx1">
                  <a:lumMod val="65000"/>
                  <a:lumOff val="35000"/>
                </a:schemeClr>
              </a:solidFill>
            </a:endParaRPr>
          </a:p>
        </p:txBody>
      </p:sp>
      <p:sp>
        <p:nvSpPr>
          <p:cNvPr id="6" name="Subtitle 2">
            <a:extLst>
              <a:ext uri="{FF2B5EF4-FFF2-40B4-BE49-F238E27FC236}">
                <a16:creationId xmlns:a16="http://schemas.microsoft.com/office/drawing/2014/main" id="{991295AE-E542-44F9-A4B1-6FB72F39549C}"/>
              </a:ext>
            </a:extLst>
          </p:cNvPr>
          <p:cNvSpPr txBox="1">
            <a:spLocks/>
          </p:cNvSpPr>
          <p:nvPr/>
        </p:nvSpPr>
        <p:spPr>
          <a:xfrm>
            <a:off x="915187" y="234507"/>
            <a:ext cx="6112934" cy="40852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dirty="0">
                <a:solidFill>
                  <a:schemeClr val="tx1">
                    <a:lumMod val="65000"/>
                    <a:lumOff val="35000"/>
                  </a:schemeClr>
                </a:solidFill>
              </a:rPr>
              <a:t>Office of the Vice President for Research and Innovation</a:t>
            </a:r>
          </a:p>
        </p:txBody>
      </p:sp>
    </p:spTree>
    <p:extLst>
      <p:ext uri="{BB962C8B-B14F-4D97-AF65-F5344CB8AC3E}">
        <p14:creationId xmlns:p14="http://schemas.microsoft.com/office/powerpoint/2010/main" val="405027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926607" y="383970"/>
            <a:ext cx="9618679" cy="717417"/>
          </a:xfrm>
        </p:spPr>
        <p:txBody>
          <a:bodyPr>
            <a:noAutofit/>
          </a:bodyPr>
          <a:lstStyle/>
          <a:p>
            <a:r>
              <a:rPr lang="en-US" sz="3200" dirty="0">
                <a:solidFill>
                  <a:schemeClr val="accent6"/>
                </a:solidFill>
              </a:rPr>
              <a:t>NSPM-33: Research Security Program</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23288" y="1911927"/>
            <a:ext cx="8296961" cy="4812742"/>
          </a:xfrm>
        </p:spPr>
        <p:txBody>
          <a:bodyPr>
            <a:noAutofit/>
          </a:bodyPr>
          <a:lstStyle/>
          <a:p>
            <a:pPr marL="0" indent="0">
              <a:spcAft>
                <a:spcPts val="1000"/>
              </a:spcAft>
              <a:buClr>
                <a:schemeClr val="accent6"/>
              </a:buClr>
              <a:buNone/>
            </a:pPr>
            <a:r>
              <a:rPr lang="en-US" sz="2200" dirty="0"/>
              <a:t>Certification from the university that a research security program has been implemented with four elements:</a:t>
            </a:r>
          </a:p>
          <a:p>
            <a:pPr>
              <a:spcAft>
                <a:spcPts val="1000"/>
              </a:spcAft>
              <a:buClr>
                <a:schemeClr val="accent6"/>
              </a:buClr>
              <a:buFont typeface="+mj-lt"/>
              <a:buAutoNum type="arabicPeriod"/>
            </a:pPr>
            <a:r>
              <a:rPr lang="en-US" sz="2200" dirty="0"/>
              <a:t>Cybersecurity</a:t>
            </a:r>
          </a:p>
          <a:p>
            <a:pPr>
              <a:spcAft>
                <a:spcPts val="1000"/>
              </a:spcAft>
              <a:buClr>
                <a:schemeClr val="accent6"/>
              </a:buClr>
              <a:buFont typeface="+mj-lt"/>
              <a:buAutoNum type="arabicPeriod"/>
            </a:pPr>
            <a:r>
              <a:rPr lang="en-US" sz="2200" dirty="0"/>
              <a:t>Foreign travel security</a:t>
            </a:r>
          </a:p>
          <a:p>
            <a:pPr>
              <a:spcAft>
                <a:spcPts val="1000"/>
              </a:spcAft>
              <a:buClr>
                <a:schemeClr val="accent6"/>
              </a:buClr>
              <a:buFont typeface="+mj-lt"/>
              <a:buAutoNum type="arabicPeriod"/>
            </a:pPr>
            <a:r>
              <a:rPr lang="en-US" sz="2200" dirty="0"/>
              <a:t>Research security training</a:t>
            </a:r>
          </a:p>
          <a:p>
            <a:pPr>
              <a:spcAft>
                <a:spcPts val="1000"/>
              </a:spcAft>
              <a:buClr>
                <a:schemeClr val="accent6"/>
              </a:buClr>
              <a:buFont typeface="+mj-lt"/>
              <a:buAutoNum type="arabicPeriod"/>
            </a:pPr>
            <a:r>
              <a:rPr lang="en-US" sz="2200" dirty="0"/>
              <a:t>Export control training, as </a:t>
            </a:r>
            <a:r>
              <a:rPr lang="en-US" sz="2200" dirty="0" smtClean="0"/>
              <a:t>appropriate</a:t>
            </a:r>
          </a:p>
          <a:p>
            <a:pPr>
              <a:spcAft>
                <a:spcPts val="1000"/>
              </a:spcAft>
              <a:buClr>
                <a:schemeClr val="accent6"/>
              </a:buClr>
              <a:buFont typeface="+mj-lt"/>
              <a:buAutoNum type="arabicPeriod"/>
            </a:pPr>
            <a:r>
              <a:rPr lang="en-US" sz="2200" dirty="0" smtClean="0"/>
              <a:t>Appoint a Research Security point of contact (POC)</a:t>
            </a:r>
            <a:endParaRPr lang="en-US" sz="2200" dirty="0"/>
          </a:p>
          <a:p>
            <a:pPr lvl="1">
              <a:spcAft>
                <a:spcPts val="1000"/>
              </a:spcAft>
              <a:buClr>
                <a:schemeClr val="accent6"/>
              </a:buClr>
              <a:buFont typeface="+mj-lt"/>
              <a:buAutoNum type="arabicPeriod"/>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421583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926607" y="383970"/>
            <a:ext cx="9618679" cy="717417"/>
          </a:xfrm>
        </p:spPr>
        <p:txBody>
          <a:bodyPr>
            <a:noAutofit/>
          </a:bodyPr>
          <a:lstStyle/>
          <a:p>
            <a:r>
              <a:rPr lang="en-US" sz="3200" dirty="0">
                <a:solidFill>
                  <a:schemeClr val="accent6"/>
                </a:solidFill>
              </a:rPr>
              <a:t>Extramural Disclosure Training (EDT)</a:t>
            </a:r>
            <a:br>
              <a:rPr lang="en-US" sz="3200" dirty="0">
                <a:solidFill>
                  <a:schemeClr val="accent6"/>
                </a:solidFill>
              </a:rPr>
            </a:br>
            <a:endParaRPr lang="en-US" sz="3200" dirty="0">
              <a:solidFill>
                <a:schemeClr val="accent6"/>
              </a:solidFill>
            </a:endParaRP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23288" y="1805049"/>
            <a:ext cx="8676972" cy="4919619"/>
          </a:xfrm>
        </p:spPr>
        <p:txBody>
          <a:bodyPr>
            <a:noAutofit/>
          </a:bodyPr>
          <a:lstStyle/>
          <a:p>
            <a:pPr>
              <a:spcAft>
                <a:spcPts val="1000"/>
              </a:spcAft>
              <a:buClr>
                <a:schemeClr val="accent6"/>
              </a:buClr>
            </a:pPr>
            <a:r>
              <a:rPr lang="en-US" sz="2400" dirty="0">
                <a:solidFill>
                  <a:schemeClr val="accent6"/>
                </a:solidFill>
              </a:rPr>
              <a:t>Effective October 1, 2023</a:t>
            </a:r>
          </a:p>
          <a:p>
            <a:pPr>
              <a:spcAft>
                <a:spcPts val="1000"/>
              </a:spcAft>
              <a:buClr>
                <a:schemeClr val="accent6"/>
              </a:buClr>
            </a:pPr>
            <a:r>
              <a:rPr lang="en-US" sz="2200" dirty="0"/>
              <a:t>EDT is </a:t>
            </a:r>
            <a:r>
              <a:rPr lang="en-US" sz="2200" b="1" dirty="0"/>
              <a:t>required</a:t>
            </a:r>
            <a:r>
              <a:rPr lang="en-US" sz="2200" dirty="0"/>
              <a:t> for PIs, investigators and other senior/key personnel on UH extramural requests for funding (grant applications) submitted through </a:t>
            </a:r>
            <a:r>
              <a:rPr lang="en-US" sz="2200" dirty="0" err="1"/>
              <a:t>myGRANT</a:t>
            </a:r>
            <a:endParaRPr lang="en-US" sz="2200" dirty="0"/>
          </a:p>
          <a:p>
            <a:pPr>
              <a:spcAft>
                <a:spcPts val="1000"/>
              </a:spcAft>
              <a:buClr>
                <a:schemeClr val="accent6"/>
              </a:buClr>
            </a:pPr>
            <a:r>
              <a:rPr lang="en-US" sz="2200" dirty="0"/>
              <a:t>Take the course in </a:t>
            </a:r>
            <a:r>
              <a:rPr lang="en-US" sz="2200" dirty="0" err="1"/>
              <a:t>Laulima</a:t>
            </a:r>
            <a:endParaRPr lang="en-US" sz="2200" dirty="0"/>
          </a:p>
          <a:p>
            <a:pPr>
              <a:spcAft>
                <a:spcPts val="1000"/>
              </a:spcAft>
              <a:buClr>
                <a:schemeClr val="accent6"/>
              </a:buClr>
            </a:pPr>
            <a:r>
              <a:rPr lang="en-US" sz="2200" dirty="0"/>
              <a:t>More information and link to course at: </a:t>
            </a:r>
            <a:r>
              <a:rPr lang="en-US" sz="2200" dirty="0">
                <a:hlinkClick r:id="rId3"/>
              </a:rPr>
              <a:t>https://research.hawaii.edu/ors/training/</a:t>
            </a:r>
            <a:endParaRPr lang="en-US" sz="2200" dirty="0"/>
          </a:p>
          <a:p>
            <a:pPr>
              <a:spcAft>
                <a:spcPts val="1000"/>
              </a:spcAft>
              <a:buClr>
                <a:schemeClr val="accent6"/>
              </a:buClr>
            </a:pPr>
            <a:endParaRPr lang="en-US" sz="2200" dirty="0"/>
          </a:p>
          <a:p>
            <a:pPr lvl="1">
              <a:spcAft>
                <a:spcPts val="1000"/>
              </a:spcAft>
              <a:buClr>
                <a:schemeClr val="accent6"/>
              </a:buClr>
              <a:buFont typeface="+mj-lt"/>
              <a:buAutoNum type="arabicPeriod"/>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273012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90983" y="466297"/>
            <a:ext cx="7977768" cy="717417"/>
          </a:xfrm>
        </p:spPr>
        <p:txBody>
          <a:bodyPr>
            <a:noAutofit/>
          </a:bodyPr>
          <a:lstStyle/>
          <a:p>
            <a:r>
              <a:rPr lang="en-US" dirty="0">
                <a:solidFill>
                  <a:schemeClr val="accent6"/>
                </a:solidFill>
              </a:rPr>
              <a:t>Internal and External Disclosures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90983" y="1793174"/>
            <a:ext cx="8424379" cy="4191990"/>
          </a:xfrm>
        </p:spPr>
        <p:txBody>
          <a:bodyPr>
            <a:noAutofit/>
          </a:bodyPr>
          <a:lstStyle/>
          <a:p>
            <a:pPr marL="457200" indent="-457200">
              <a:buClr>
                <a:schemeClr val="accent6"/>
              </a:buClr>
            </a:pPr>
            <a:r>
              <a:rPr lang="en-US" sz="2400" dirty="0">
                <a:solidFill>
                  <a:srgbClr val="CC9900"/>
                </a:solidFill>
              </a:rPr>
              <a:t>Disclosures to the University (Internal)</a:t>
            </a:r>
          </a:p>
          <a:p>
            <a:pPr lvl="1">
              <a:buClr>
                <a:schemeClr val="accent6"/>
              </a:buClr>
            </a:pPr>
            <a:r>
              <a:rPr lang="en-US" dirty="0"/>
              <a:t>Conflict of Interest (COI) disclosure</a:t>
            </a:r>
          </a:p>
          <a:p>
            <a:pPr lvl="1">
              <a:buClr>
                <a:schemeClr val="accent6"/>
              </a:buClr>
            </a:pPr>
            <a:r>
              <a:rPr lang="en-US" dirty="0"/>
              <a:t>Conflict of Commitment (COC) disclosure</a:t>
            </a:r>
          </a:p>
          <a:p>
            <a:pPr lvl="1">
              <a:buClr>
                <a:schemeClr val="accent6"/>
              </a:buClr>
            </a:pPr>
            <a:r>
              <a:rPr lang="en-US" dirty="0"/>
              <a:t>Intellectual property and inventions disclosure</a:t>
            </a:r>
          </a:p>
          <a:p>
            <a:pPr lvl="1">
              <a:buClr>
                <a:schemeClr val="accent6"/>
              </a:buClr>
            </a:pPr>
            <a:r>
              <a:rPr lang="en-US" dirty="0" err="1"/>
              <a:t>myGRANT</a:t>
            </a:r>
            <a:r>
              <a:rPr lang="en-US" dirty="0"/>
              <a:t> Proposal Development Questionnaire</a:t>
            </a:r>
            <a:br>
              <a:rPr lang="en-US" dirty="0"/>
            </a:br>
            <a:endParaRPr lang="en-US" dirty="0"/>
          </a:p>
          <a:p>
            <a:pPr>
              <a:buClr>
                <a:schemeClr val="accent6"/>
              </a:buClr>
            </a:pPr>
            <a:r>
              <a:rPr lang="en-US" sz="2400" dirty="0">
                <a:solidFill>
                  <a:srgbClr val="CC9900"/>
                </a:solidFill>
              </a:rPr>
              <a:t>Disclosures to Sponsors (External)</a:t>
            </a:r>
          </a:p>
          <a:p>
            <a:pPr lvl="1">
              <a:buClr>
                <a:schemeClr val="accent6"/>
              </a:buClr>
            </a:pPr>
            <a:r>
              <a:rPr lang="en-US" dirty="0"/>
              <a:t>Biographical Sketch – affiliation or appointment disclosure</a:t>
            </a:r>
          </a:p>
          <a:p>
            <a:pPr lvl="1">
              <a:buClr>
                <a:schemeClr val="accent6"/>
              </a:buClr>
            </a:pPr>
            <a:r>
              <a:rPr lang="en-US" dirty="0"/>
              <a:t>Current and Pending Support – external support disclosure</a:t>
            </a:r>
          </a:p>
          <a:p>
            <a:pPr marL="0" indent="0">
              <a:buClr>
                <a:schemeClr val="accent6"/>
              </a:buClr>
              <a:buNone/>
            </a:pPr>
            <a:endParaRPr lang="en-US" dirty="0"/>
          </a:p>
          <a:p>
            <a:pPr marL="0" indent="0">
              <a:buClr>
                <a:schemeClr val="accent6"/>
              </a:buClr>
              <a:buNone/>
            </a:pPr>
            <a:endParaRPr lang="en-US"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
        <p:nvSpPr>
          <p:cNvPr id="8" name="TextBox 7">
            <a:extLst>
              <a:ext uri="{FF2B5EF4-FFF2-40B4-BE49-F238E27FC236}">
                <a16:creationId xmlns:a16="http://schemas.microsoft.com/office/drawing/2014/main" id="{8D8E3E97-B497-4FD9-9CD4-BD60EF004ADD}"/>
              </a:ext>
            </a:extLst>
          </p:cNvPr>
          <p:cNvSpPr txBox="1"/>
          <p:nvPr/>
        </p:nvSpPr>
        <p:spPr>
          <a:xfrm>
            <a:off x="9303487" y="6407200"/>
            <a:ext cx="2250937" cy="276999"/>
          </a:xfrm>
          <a:prstGeom prst="rect">
            <a:avLst/>
          </a:prstGeom>
          <a:noFill/>
        </p:spPr>
        <p:txBody>
          <a:bodyPr wrap="none" rtlCol="0">
            <a:spAutoFit/>
          </a:bodyPr>
          <a:lstStyle/>
          <a:p>
            <a:r>
              <a:rPr lang="en-US" sz="1200" dirty="0">
                <a:solidFill>
                  <a:schemeClr val="bg1">
                    <a:lumMod val="50000"/>
                  </a:schemeClr>
                </a:solidFill>
              </a:rPr>
              <a:t>Illustration by </a:t>
            </a:r>
            <a:r>
              <a:rPr lang="en-US" sz="1200" dirty="0">
                <a:solidFill>
                  <a:schemeClr val="bg1">
                    <a:lumMod val="50000"/>
                  </a:schemeClr>
                </a:solidFill>
                <a:hlinkClick r:id="rId3">
                  <a:extLst>
                    <a:ext uri="{A12FA001-AC4F-418D-AE19-62706E023703}">
                      <ahyp:hlinkClr xmlns:ahyp="http://schemas.microsoft.com/office/drawing/2018/hyperlinkcolor" xmlns="" val="tx"/>
                    </a:ext>
                  </a:extLst>
                </a:hlinkClick>
              </a:rPr>
              <a:t>Freepik Storyset</a:t>
            </a:r>
            <a:endParaRPr lang="en-US" sz="1200" dirty="0">
              <a:solidFill>
                <a:schemeClr val="bg1">
                  <a:lumMod val="50000"/>
                </a:schemeClr>
              </a:solidFill>
            </a:endParaRPr>
          </a:p>
        </p:txBody>
      </p:sp>
    </p:spTree>
    <p:extLst>
      <p:ext uri="{BB962C8B-B14F-4D97-AF65-F5344CB8AC3E}">
        <p14:creationId xmlns:p14="http://schemas.microsoft.com/office/powerpoint/2010/main" val="284158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35DB5-16E8-42E0-AEE3-0F4D21BEEB42}"/>
              </a:ext>
            </a:extLst>
          </p:cNvPr>
          <p:cNvSpPr>
            <a:spLocks noGrp="1"/>
          </p:cNvSpPr>
          <p:nvPr>
            <p:ph type="title"/>
          </p:nvPr>
        </p:nvSpPr>
        <p:spPr>
          <a:xfrm>
            <a:off x="1222607" y="942109"/>
            <a:ext cx="8014279" cy="3403600"/>
          </a:xfrm>
        </p:spPr>
        <p:txBody>
          <a:bodyPr/>
          <a:lstStyle/>
          <a:p>
            <a:r>
              <a:rPr lang="en-US" dirty="0"/>
              <a:t>Disclosures to the University</a:t>
            </a:r>
          </a:p>
        </p:txBody>
      </p:sp>
      <p:sp>
        <p:nvSpPr>
          <p:cNvPr id="2" name="Text Placeholder 1"/>
          <p:cNvSpPr>
            <a:spLocks noGrp="1"/>
          </p:cNvSpPr>
          <p:nvPr>
            <p:ph type="body" idx="1"/>
          </p:nvPr>
        </p:nvSpPr>
        <p:spPr>
          <a:xfrm>
            <a:off x="1852551" y="3348842"/>
            <a:ext cx="7004325" cy="2692520"/>
          </a:xfrm>
        </p:spPr>
        <p:txBody>
          <a:bodyPr/>
          <a:lstStyle/>
          <a:p>
            <a:pPr marL="800100" lvl="1" indent="-342900">
              <a:buClr>
                <a:schemeClr val="accent6"/>
              </a:buClr>
              <a:buFont typeface="Arial" panose="020B0604020202020204" pitchFamily="34" charset="0"/>
              <a:buChar char="•"/>
            </a:pPr>
            <a:r>
              <a:rPr lang="en-US" sz="2000" dirty="0">
                <a:solidFill>
                  <a:srgbClr val="CC9900"/>
                </a:solidFill>
              </a:rPr>
              <a:t>Conflict of Interest (COI) disclosure</a:t>
            </a:r>
          </a:p>
          <a:p>
            <a:pPr marL="800100" lvl="1" indent="-342900">
              <a:buClr>
                <a:schemeClr val="accent6"/>
              </a:buClr>
              <a:buFont typeface="Arial" panose="020B0604020202020204" pitchFamily="34" charset="0"/>
              <a:buChar char="•"/>
            </a:pPr>
            <a:r>
              <a:rPr lang="en-US" sz="2000" dirty="0">
                <a:solidFill>
                  <a:srgbClr val="CC9900"/>
                </a:solidFill>
              </a:rPr>
              <a:t>Conflict of Commitment (COC) disclosure</a:t>
            </a:r>
          </a:p>
          <a:p>
            <a:pPr marL="800100" lvl="1" indent="-342900">
              <a:buClr>
                <a:schemeClr val="accent6"/>
              </a:buClr>
              <a:buFont typeface="Arial" panose="020B0604020202020204" pitchFamily="34" charset="0"/>
              <a:buChar char="•"/>
            </a:pPr>
            <a:r>
              <a:rPr lang="en-US" sz="2000" dirty="0">
                <a:solidFill>
                  <a:srgbClr val="CC9900"/>
                </a:solidFill>
              </a:rPr>
              <a:t>Intellectual property and inventions disclosure</a:t>
            </a:r>
          </a:p>
          <a:p>
            <a:endParaRPr lang="en-US" dirty="0"/>
          </a:p>
        </p:txBody>
      </p:sp>
    </p:spTree>
    <p:extLst>
      <p:ext uri="{BB962C8B-B14F-4D97-AF65-F5344CB8AC3E}">
        <p14:creationId xmlns:p14="http://schemas.microsoft.com/office/powerpoint/2010/main" val="141216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p:txBody>
          <a:bodyPr>
            <a:noAutofit/>
          </a:bodyPr>
          <a:lstStyle/>
          <a:p>
            <a:r>
              <a:rPr lang="en-US" dirty="0">
                <a:solidFill>
                  <a:schemeClr val="accent6"/>
                </a:solidFill>
              </a:rPr>
              <a:t>UH COI Policies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840674"/>
            <a:ext cx="8424379" cy="4132613"/>
          </a:xfrm>
        </p:spPr>
        <p:txBody>
          <a:bodyPr>
            <a:noAutofit/>
          </a:bodyPr>
          <a:lstStyle/>
          <a:p>
            <a:pPr>
              <a:spcAft>
                <a:spcPts val="1000"/>
              </a:spcAft>
              <a:buClr>
                <a:schemeClr val="accent6"/>
              </a:buClr>
            </a:pPr>
            <a:r>
              <a:rPr lang="en-US" sz="2400" b="1" dirty="0"/>
              <a:t>UH Executive Policy 12.214</a:t>
            </a:r>
            <a:r>
              <a:rPr lang="en-US" sz="2400" dirty="0"/>
              <a:t>:</a:t>
            </a:r>
            <a:r>
              <a:rPr lang="en-US" sz="2400" b="1" dirty="0"/>
              <a:t> </a:t>
            </a:r>
            <a:r>
              <a:rPr lang="en-US" sz="2400" dirty="0"/>
              <a:t>Conflicts of Interest and Commitment (</a:t>
            </a:r>
            <a:r>
              <a:rPr lang="en-US" sz="2400" dirty="0">
                <a:hlinkClick r:id="rId3"/>
              </a:rPr>
              <a:t>http://go.hawaii.edu/Pgx</a:t>
            </a:r>
            <a:r>
              <a:rPr lang="en-US" sz="2400" dirty="0"/>
              <a:t>)</a:t>
            </a:r>
          </a:p>
          <a:p>
            <a:pPr>
              <a:spcAft>
                <a:spcPts val="1000"/>
              </a:spcAft>
              <a:buClr>
                <a:schemeClr val="accent6"/>
              </a:buClr>
            </a:pPr>
            <a:r>
              <a:rPr lang="en-US" sz="2400" b="1" dirty="0"/>
              <a:t>UH Administrative Policy 12.304</a:t>
            </a:r>
            <a:r>
              <a:rPr lang="en-US" sz="2400" dirty="0"/>
              <a:t>: Procedures for Disclosing and Addressing Conflicts of Interest Related with Extramurally-Funded Activities (</a:t>
            </a:r>
            <a:r>
              <a:rPr lang="en-US" sz="2400" dirty="0">
                <a:hlinkClick r:id="rId4"/>
              </a:rPr>
              <a:t>http://go.hawaii.edu/2gP</a:t>
            </a:r>
            <a:r>
              <a:rPr lang="en-US" sz="2400" dirty="0"/>
              <a:t>)</a:t>
            </a:r>
          </a:p>
          <a:p>
            <a:pPr>
              <a:buClr>
                <a:schemeClr val="accent6"/>
              </a:buClr>
            </a:pPr>
            <a:r>
              <a:rPr lang="en-US" sz="2400" b="1" dirty="0"/>
              <a:t>UH Administrative Policy A5.504</a:t>
            </a:r>
            <a:r>
              <a:rPr lang="en-US" sz="2400" dirty="0"/>
              <a:t>: Procedures for Disclosing and Addressing Conflicts of Interest and Commitment (</a:t>
            </a:r>
            <a:r>
              <a:rPr lang="en-US" sz="2400" dirty="0">
                <a:hlinkClick r:id="rId5"/>
              </a:rPr>
              <a:t>http://go.hawaii.edu/Pgk</a:t>
            </a:r>
            <a:r>
              <a:rPr lang="en-US" sz="2400" dirty="0"/>
              <a: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58416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753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2018805"/>
            <a:ext cx="8137892" cy="2018805"/>
          </a:xfrm>
        </p:spPr>
        <p:txBody>
          <a:bodyPr>
            <a:noAutofit/>
          </a:bodyPr>
          <a:lstStyle/>
          <a:p>
            <a:pPr marL="0" indent="0">
              <a:spcAft>
                <a:spcPts val="1000"/>
              </a:spcAft>
              <a:buClr>
                <a:schemeClr val="accent6"/>
              </a:buClr>
              <a:buNone/>
            </a:pPr>
            <a:r>
              <a:rPr lang="en-US" sz="2800" b="1" dirty="0"/>
              <a:t>What is a conflict of interest?</a:t>
            </a:r>
          </a:p>
          <a:p>
            <a:pPr>
              <a:spcAft>
                <a:spcPts val="1000"/>
              </a:spcAft>
              <a:buClr>
                <a:schemeClr val="accent6"/>
              </a:buClr>
            </a:pPr>
            <a:r>
              <a:rPr lang="en-US" sz="2100" dirty="0"/>
              <a:t>A conflict of interest refers to a situation in which an employee’s financial, professional, or other personal interests may influence, or appear to influence, the employee’s judgement in fulfilling their responsibilities to UH. </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08861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781298"/>
            <a:ext cx="8137892" cy="4061361"/>
          </a:xfrm>
        </p:spPr>
        <p:txBody>
          <a:bodyPr>
            <a:noAutofit/>
          </a:bodyPr>
          <a:lstStyle/>
          <a:p>
            <a:pPr marL="0" indent="0">
              <a:spcAft>
                <a:spcPts val="1000"/>
              </a:spcAft>
              <a:buClr>
                <a:schemeClr val="accent6"/>
              </a:buClr>
              <a:buNone/>
            </a:pPr>
            <a:r>
              <a:rPr lang="en-US" sz="2800" b="1" dirty="0"/>
              <a:t>Employee’s Responsibility for Disclosure</a:t>
            </a:r>
          </a:p>
          <a:p>
            <a:pPr fontAlgn="base"/>
            <a:r>
              <a:rPr lang="en-US" sz="2000" dirty="0"/>
              <a:t>“Employees” include both UH and RCUH employees. </a:t>
            </a:r>
          </a:p>
          <a:p>
            <a:pPr fontAlgn="base"/>
            <a:r>
              <a:rPr lang="en-US" sz="2000" dirty="0"/>
              <a:t>Individuals who accept employment at UH are responsible for disclosing any </a:t>
            </a:r>
            <a:r>
              <a:rPr lang="en-US" sz="2000" u="sng" dirty="0"/>
              <a:t>significant financial interest</a:t>
            </a:r>
            <a:r>
              <a:rPr lang="en-US" sz="2000" dirty="0"/>
              <a:t> (SFI) and any other potential or actual conflict of interest (COI).</a:t>
            </a:r>
          </a:p>
          <a:p>
            <a:pPr fontAlgn="base"/>
            <a:r>
              <a:rPr lang="en-US" sz="2000" dirty="0"/>
              <a:t>Failure to disclose a conflict of interest, or failure to adequately resolve a conflict when so directed, may be grounds for disciplinary action up to and including termination of employment.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
        <p:nvSpPr>
          <p:cNvPr id="7" name="Title 1">
            <a:extLst>
              <a:ext uri="{FF2B5EF4-FFF2-40B4-BE49-F238E27FC236}">
                <a16:creationId xmlns:a16="http://schemas.microsoft.com/office/drawing/2014/main" id="{4D6E443C-B9BC-45D7-B978-2DBCEBC49CA7}"/>
              </a:ext>
            </a:extLst>
          </p:cNvPr>
          <p:cNvSpPr>
            <a:spLocks noGrp="1"/>
          </p:cNvSpPr>
          <p:nvPr>
            <p:ph type="title"/>
          </p:nvPr>
        </p:nvSpPr>
        <p:spPr>
          <a:xfrm>
            <a:off x="879109" y="79960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Tree>
    <p:extLst>
      <p:ext uri="{BB962C8B-B14F-4D97-AF65-F5344CB8AC3E}">
        <p14:creationId xmlns:p14="http://schemas.microsoft.com/office/powerpoint/2010/main" val="44263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344880"/>
            <a:ext cx="8137892" cy="4168240"/>
          </a:xfrm>
        </p:spPr>
        <p:txBody>
          <a:bodyPr>
            <a:noAutofit/>
          </a:bodyPr>
          <a:lstStyle/>
          <a:p>
            <a:pPr marL="0" indent="0">
              <a:spcAft>
                <a:spcPts val="1000"/>
              </a:spcAft>
              <a:buClr>
                <a:schemeClr val="accent6"/>
              </a:buClr>
              <a:buNone/>
            </a:pPr>
            <a:r>
              <a:rPr lang="en-US" sz="2800" b="1" dirty="0"/>
              <a:t>Who needs to submit a COI disclosure?</a:t>
            </a:r>
          </a:p>
          <a:p>
            <a:pPr fontAlgn="base"/>
            <a:r>
              <a:rPr lang="en-US" sz="2000" dirty="0"/>
              <a:t>Faculty</a:t>
            </a:r>
          </a:p>
          <a:p>
            <a:pPr fontAlgn="base"/>
            <a:r>
              <a:rPr lang="en-US" sz="2000" dirty="0"/>
              <a:t>Administrators</a:t>
            </a:r>
          </a:p>
          <a:p>
            <a:pPr fontAlgn="base"/>
            <a:r>
              <a:rPr lang="en-US" sz="2000" dirty="0"/>
              <a:t>Investigators and key personnel involved in extramural proposals and funded activities</a:t>
            </a:r>
          </a:p>
          <a:p>
            <a:pPr fontAlgn="base"/>
            <a:r>
              <a:rPr lang="en-US" sz="2000" dirty="0"/>
              <a:t>Individuals who act as agents of UH in the use or procurement of UH facilities and resources</a:t>
            </a:r>
          </a:p>
          <a:p>
            <a:pPr marL="0" indent="0" fontAlgn="base">
              <a:buNone/>
            </a:pPr>
            <a:endParaRPr lang="en-US" sz="2000" dirty="0"/>
          </a:p>
          <a:p>
            <a:pPr marL="0" indent="0" fontAlgn="base">
              <a:buNone/>
            </a:pPr>
            <a:r>
              <a:rPr lang="en-US" sz="2000" b="1" dirty="0"/>
              <a:t>This includes full-time and part-time employees, compensated or not, at UH and RCUH.</a:t>
            </a:r>
          </a:p>
          <a:p>
            <a:pPr marL="0" indent="0" fontAlgn="base">
              <a:buNone/>
            </a:pPr>
            <a:endParaRPr lang="en-US" sz="20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
        <p:nvSpPr>
          <p:cNvPr id="6"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Tree>
    <p:extLst>
      <p:ext uri="{BB962C8B-B14F-4D97-AF65-F5344CB8AC3E}">
        <p14:creationId xmlns:p14="http://schemas.microsoft.com/office/powerpoint/2010/main" val="78262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968834" y="1353788"/>
            <a:ext cx="8137892" cy="2541319"/>
          </a:xfrm>
        </p:spPr>
        <p:txBody>
          <a:bodyPr>
            <a:noAutofit/>
          </a:bodyPr>
          <a:lstStyle/>
          <a:p>
            <a:pPr marL="0" indent="0">
              <a:spcAft>
                <a:spcPts val="1000"/>
              </a:spcAft>
              <a:buClr>
                <a:schemeClr val="accent6"/>
              </a:buClr>
              <a:buNone/>
            </a:pPr>
            <a:r>
              <a:rPr lang="en-US" sz="2800" b="1" dirty="0"/>
              <a:t>Which COI disclosure form do I complete?</a:t>
            </a:r>
          </a:p>
          <a:p>
            <a:pPr marL="0" indent="0" fontAlgn="base">
              <a:buNone/>
            </a:pPr>
            <a:r>
              <a:rPr lang="en-US" sz="2000" dirty="0"/>
              <a:t>UH currently utilizes two (2) COI forms for use by different employees:</a:t>
            </a:r>
          </a:p>
          <a:p>
            <a:pPr fontAlgn="base"/>
            <a:r>
              <a:rPr lang="en-US" sz="2000" dirty="0" err="1"/>
              <a:t>rCOI</a:t>
            </a:r>
            <a:r>
              <a:rPr lang="en-US" sz="2000" dirty="0"/>
              <a:t> disclosure form</a:t>
            </a:r>
          </a:p>
          <a:p>
            <a:pPr fontAlgn="base"/>
            <a:r>
              <a:rPr lang="en-US" sz="2000" dirty="0" err="1"/>
              <a:t>Kuali</a:t>
            </a:r>
            <a:r>
              <a:rPr lang="en-US" sz="2000" dirty="0"/>
              <a:t> Build (KB) disclosure form</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
        <p:nvSpPr>
          <p:cNvPr id="6"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Tree>
    <p:extLst>
      <p:ext uri="{BB962C8B-B14F-4D97-AF65-F5344CB8AC3E}">
        <p14:creationId xmlns:p14="http://schemas.microsoft.com/office/powerpoint/2010/main" val="35391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214251"/>
            <a:ext cx="6004291" cy="2430649"/>
          </a:xfrm>
        </p:spPr>
        <p:txBody>
          <a:bodyPr>
            <a:noAutofit/>
          </a:bodyPr>
          <a:lstStyle/>
          <a:p>
            <a:pPr marL="0" indent="0">
              <a:spcAft>
                <a:spcPts val="1000"/>
              </a:spcAft>
              <a:buClr>
                <a:schemeClr val="accent6"/>
              </a:buClr>
              <a:buNone/>
            </a:pPr>
            <a:r>
              <a:rPr lang="en-US" sz="2800" b="1" dirty="0" err="1"/>
              <a:t>rCOI</a:t>
            </a:r>
            <a:r>
              <a:rPr lang="en-US" sz="2800" b="1" dirty="0"/>
              <a:t> Disclosure form</a:t>
            </a:r>
          </a:p>
          <a:p>
            <a:r>
              <a:rPr lang="en-US" sz="2000" dirty="0"/>
              <a:t>Investigators and senior/key personnel named on extramural proposals and awards must submit their COI disclosure form through the </a:t>
            </a:r>
            <a:r>
              <a:rPr lang="en-US" sz="2000" b="1" dirty="0" err="1"/>
              <a:t>rCOI</a:t>
            </a:r>
            <a:r>
              <a:rPr lang="en-US" sz="2000" dirty="0"/>
              <a:t> system.</a:t>
            </a:r>
            <a:endParaRPr lang="en-US" sz="2000" strike="dblStrike" dirty="0"/>
          </a:p>
          <a:p>
            <a:pPr marL="0" indent="0" fontAlgn="base">
              <a:buNone/>
            </a:pPr>
            <a:endParaRPr lang="en-US" sz="16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1026" name="Picture 2" descr="https://lh4.googleusercontent.com/w0VU89Ei5CjrN1rRILuWEkBpao4zpWmcuEYvD_4tJ5mV_6FO-bKyjVU5a8EYvHqYANiGpFJ5DJWwe0PeTrvQzlUUPjJkF44kBQ2B26EbpW1gTeX0cxEG5dJCS7v4ZFDvYFZ7Lo1_Dzt5neOa9kfemkvuTVIcTHgJG7ZgGty3fKBaPLWiCk-rnG5IJwRSpBYWqcyN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960" y="2025525"/>
            <a:ext cx="4675841" cy="325500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
        <p:nvSpPr>
          <p:cNvPr id="2" name="Rectangle 1"/>
          <p:cNvSpPr/>
          <p:nvPr/>
        </p:nvSpPr>
        <p:spPr>
          <a:xfrm>
            <a:off x="1795586" y="3521227"/>
            <a:ext cx="4171335" cy="1200329"/>
          </a:xfrm>
          <a:prstGeom prst="rect">
            <a:avLst/>
          </a:prstGeom>
        </p:spPr>
        <p:txBody>
          <a:bodyPr wrap="none">
            <a:spAutoFit/>
          </a:bodyPr>
          <a:lstStyle/>
          <a:p>
            <a:pPr algn="ctr"/>
            <a:r>
              <a:rPr lang="en-US" i="1" dirty="0"/>
              <a:t>Note: </a:t>
            </a:r>
            <a:r>
              <a:rPr lang="en-US" i="1" dirty="0" err="1"/>
              <a:t>myGRANT</a:t>
            </a:r>
            <a:r>
              <a:rPr lang="en-US" i="1" dirty="0"/>
              <a:t> access is not required</a:t>
            </a:r>
          </a:p>
          <a:p>
            <a:pPr algn="ctr"/>
            <a:r>
              <a:rPr lang="en-US" i="1" dirty="0"/>
              <a:t>to complete the </a:t>
            </a:r>
            <a:r>
              <a:rPr lang="en-US" i="1" dirty="0" err="1"/>
              <a:t>rCOI</a:t>
            </a:r>
            <a:r>
              <a:rPr lang="en-US" i="1" dirty="0"/>
              <a:t> form</a:t>
            </a:r>
            <a:endParaRPr lang="en-US" dirty="0"/>
          </a:p>
          <a:p>
            <a:pPr algn="ctr"/>
            <a:endParaRPr lang="en-US" u="sng" dirty="0">
              <a:solidFill>
                <a:srgbClr val="000000"/>
              </a:solidFill>
              <a:hlinkClick r:id="rId4"/>
            </a:endParaRPr>
          </a:p>
          <a:p>
            <a:pPr algn="ctr"/>
            <a:r>
              <a:rPr lang="en-US" u="sng" dirty="0">
                <a:solidFill>
                  <a:srgbClr val="000000"/>
                </a:solidFill>
                <a:hlinkClick r:id="rId4"/>
              </a:rPr>
              <a:t>https://mygrant.ors.hawaii.edu/rCOI</a:t>
            </a:r>
            <a:endParaRPr lang="en-US" dirty="0"/>
          </a:p>
        </p:txBody>
      </p:sp>
    </p:spTree>
    <p:extLst>
      <p:ext uri="{BB962C8B-B14F-4D97-AF65-F5344CB8AC3E}">
        <p14:creationId xmlns:p14="http://schemas.microsoft.com/office/powerpoint/2010/main" val="80514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36468"/>
            <a:ext cx="7977768" cy="717417"/>
          </a:xfrm>
        </p:spPr>
        <p:txBody>
          <a:bodyPr>
            <a:noAutofit/>
          </a:bodyPr>
          <a:lstStyle/>
          <a:p>
            <a:r>
              <a:rPr lang="en-US" dirty="0">
                <a:solidFill>
                  <a:schemeClr val="accent6"/>
                </a:solidFill>
              </a:rPr>
              <a:t>Purpose</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258784"/>
            <a:ext cx="8424379" cy="4310743"/>
          </a:xfrm>
        </p:spPr>
        <p:txBody>
          <a:bodyPr>
            <a:noAutofit/>
          </a:bodyPr>
          <a:lstStyle/>
          <a:p>
            <a:pPr>
              <a:spcAft>
                <a:spcPts val="1000"/>
              </a:spcAft>
              <a:buClr>
                <a:schemeClr val="accent6"/>
              </a:buClr>
            </a:pPr>
            <a:r>
              <a:rPr lang="en-US" sz="2200" dirty="0"/>
              <a:t>Understand the current U.S. federal government focus on protecting intellectual property through research security requirements for academia</a:t>
            </a:r>
          </a:p>
          <a:p>
            <a:pPr marL="0" indent="0">
              <a:spcAft>
                <a:spcPts val="1000"/>
              </a:spcAft>
              <a:buClr>
                <a:schemeClr val="accent6"/>
              </a:buClr>
              <a:buNone/>
            </a:pPr>
            <a:r>
              <a:rPr lang="en-US" sz="2200" i="1" dirty="0">
                <a:solidFill>
                  <a:srgbClr val="996633"/>
                </a:solidFill>
              </a:rPr>
              <a:t>“Some foreign governments, including those of the People’s Republic of China, Russia, and Iran, are working vigorously…to acquire, through both licit and illicit means, U.S. research and technology. There have been efforts to induce American scientists to secretively conduct research programs on behalf of foreign governments or to inappropriately disclose non-public results from research funded by U.S. government sources. This is unacceptable.”</a:t>
            </a:r>
          </a:p>
          <a:p>
            <a:pPr marL="0" indent="0">
              <a:spcAft>
                <a:spcPts val="1000"/>
              </a:spcAft>
              <a:buClr>
                <a:schemeClr val="accent6"/>
              </a:buClr>
              <a:buNone/>
            </a:pPr>
            <a:endParaRPr lang="en-US" sz="2200" i="1" dirty="0">
              <a:solidFill>
                <a:srgbClr val="996633"/>
              </a:solidFill>
            </a:endParaRPr>
          </a:p>
          <a:p>
            <a:pPr marL="0" indent="0">
              <a:spcAft>
                <a:spcPts val="1000"/>
              </a:spcAft>
              <a:buClr>
                <a:schemeClr val="accent6"/>
              </a:buClr>
              <a:buNone/>
            </a:pPr>
            <a:r>
              <a:rPr lang="en-US" sz="1200" dirty="0">
                <a:solidFill>
                  <a:schemeClr val="tx1"/>
                </a:solidFill>
              </a:rPr>
              <a:t>Source: </a:t>
            </a:r>
            <a:r>
              <a:rPr lang="en-US" sz="1200" dirty="0">
                <a:solidFill>
                  <a:schemeClr val="tx1"/>
                </a:solidFill>
                <a:hlinkClick r:id="rId3"/>
              </a:rPr>
              <a:t>https://www.whitehouse.gov/wp-content/uploads/2022/01/010422-NSPM-33-Implementation-Guidance.pdf</a:t>
            </a:r>
            <a:r>
              <a:rPr lang="en-US" sz="1200" dirty="0">
                <a:solidFill>
                  <a:schemeClr val="tx1"/>
                </a:solidFill>
              </a:rPr>
              <a:t> </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79143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325797"/>
            <a:ext cx="5450438" cy="2560403"/>
          </a:xfrm>
        </p:spPr>
        <p:txBody>
          <a:bodyPr>
            <a:noAutofit/>
          </a:bodyPr>
          <a:lstStyle/>
          <a:p>
            <a:pPr marL="0" indent="0">
              <a:spcAft>
                <a:spcPts val="1000"/>
              </a:spcAft>
              <a:buClr>
                <a:schemeClr val="accent6"/>
              </a:buClr>
              <a:buNone/>
            </a:pPr>
            <a:r>
              <a:rPr lang="en-US" sz="2800" b="1" dirty="0"/>
              <a:t>KB COI Disclosure form</a:t>
            </a:r>
          </a:p>
          <a:p>
            <a:r>
              <a:rPr lang="en-US" sz="2000" dirty="0"/>
              <a:t>Employees NOT involved in extramural projects should submit their COI disclosure form in </a:t>
            </a:r>
            <a:r>
              <a:rPr lang="en-US" sz="2000" dirty="0" err="1"/>
              <a:t>Kuali</a:t>
            </a:r>
            <a:r>
              <a:rPr lang="en-US" sz="2000" dirty="0"/>
              <a:t> Build.</a:t>
            </a:r>
          </a:p>
          <a:p>
            <a:r>
              <a:rPr lang="en-US" sz="2000" dirty="0"/>
              <a:t>This replaces the “paper” form from UH AP A5.504.</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
        <p:nvSpPr>
          <p:cNvPr id="5" name="Rectangle 4"/>
          <p:cNvSpPr/>
          <p:nvPr/>
        </p:nvSpPr>
        <p:spPr>
          <a:xfrm>
            <a:off x="1466563" y="4050488"/>
            <a:ext cx="4275529" cy="369332"/>
          </a:xfrm>
          <a:prstGeom prst="rect">
            <a:avLst/>
          </a:prstGeom>
        </p:spPr>
        <p:txBody>
          <a:bodyPr wrap="none">
            <a:spAutoFit/>
          </a:bodyPr>
          <a:lstStyle/>
          <a:p>
            <a:r>
              <a:rPr lang="en-US" u="sng" dirty="0">
                <a:hlinkClick r:id="rId3"/>
              </a:rPr>
              <a:t>https://research.hawaii.edu/orc/kbcoi</a:t>
            </a:r>
            <a:endParaRPr lang="en-US" dirty="0"/>
          </a:p>
        </p:txBody>
      </p:sp>
      <p:pic>
        <p:nvPicPr>
          <p:cNvPr id="2056" name="Picture 8" descr="https://lh4.googleusercontent.com/NpXacBrSXlY83SKbNst8XqckGUsB1b3FbJjmx8pRLH86nrqt8M3uJsus4TU1xbkeBeBAxDJUbYwWFRyPxt6EEirGAXWFGZidH4kbsJI_gAPkpaIFr_MaWdR8wl1aD9GSpPT_V6UqfzxgDTVOpk5HtpTqDwBcgCRojLzmv401NXw70bD0xrRfJEQLxZGbn5F8Iluxj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654" y="2045512"/>
            <a:ext cx="5062063" cy="27669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Tree>
    <p:extLst>
      <p:ext uri="{BB962C8B-B14F-4D97-AF65-F5344CB8AC3E}">
        <p14:creationId xmlns:p14="http://schemas.microsoft.com/office/powerpoint/2010/main" val="401966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842598" y="1760513"/>
            <a:ext cx="3876662" cy="4081817"/>
          </a:xfrm>
          <a:solidFill>
            <a:schemeClr val="accent1"/>
          </a:solidFill>
        </p:spPr>
        <p:txBody>
          <a:bodyPr/>
          <a:lstStyle/>
          <a:p>
            <a:pPr marL="0" indent="0">
              <a:buNone/>
            </a:pPr>
            <a:r>
              <a:rPr lang="en-US" dirty="0" err="1"/>
              <a:t>rCOI</a:t>
            </a:r>
            <a:r>
              <a:rPr lang="en-US" dirty="0"/>
              <a:t> Due:</a:t>
            </a:r>
          </a:p>
          <a:p>
            <a:pPr marL="0" indent="0">
              <a:buNone/>
            </a:pPr>
            <a:endParaRPr lang="en-US" dirty="0"/>
          </a:p>
          <a:p>
            <a:pPr lvl="0"/>
            <a:r>
              <a:rPr lang="en-US" dirty="0"/>
              <a:t>Upon hiring new employees</a:t>
            </a:r>
          </a:p>
          <a:p>
            <a:pPr lvl="0"/>
            <a:r>
              <a:rPr lang="en-US" dirty="0"/>
              <a:t>Every 12 months</a:t>
            </a:r>
          </a:p>
          <a:p>
            <a:pPr lvl="0"/>
            <a:r>
              <a:rPr lang="en-US" dirty="0"/>
              <a:t>Within 30 days of </a:t>
            </a:r>
            <a:r>
              <a:rPr lang="en-US" u="sng" dirty="0"/>
              <a:t>any</a:t>
            </a:r>
            <a:r>
              <a:rPr lang="en-US" dirty="0"/>
              <a:t> changes </a:t>
            </a:r>
          </a:p>
          <a:p>
            <a:pPr marL="0" lvl="0" indent="0">
              <a:buNone/>
            </a:pPr>
            <a:endParaRPr lang="en-US" dirty="0"/>
          </a:p>
          <a:p>
            <a:pPr marL="0" indent="0">
              <a:buNone/>
            </a:pPr>
            <a:r>
              <a:rPr lang="en-US" i="1" dirty="0"/>
              <a:t>Active </a:t>
            </a:r>
            <a:r>
              <a:rPr lang="en-US" i="1" dirty="0" err="1"/>
              <a:t>rCOI</a:t>
            </a:r>
            <a:r>
              <a:rPr lang="en-US" i="1" dirty="0"/>
              <a:t> disclosures for all investigators and key personnel are checked for all proposal submissions and awards being processed!</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21</a:t>
            </a:fld>
            <a:endParaRPr lang="en-US" dirty="0"/>
          </a:p>
        </p:txBody>
      </p:sp>
      <p:sp>
        <p:nvSpPr>
          <p:cNvPr id="13" name="Title 1">
            <a:extLst>
              <a:ext uri="{FF2B5EF4-FFF2-40B4-BE49-F238E27FC236}">
                <a16:creationId xmlns:a16="http://schemas.microsoft.com/office/drawing/2014/main" id="{4D6E443C-B9BC-45D7-B978-2DBCEBC49CA7}"/>
              </a:ext>
            </a:extLst>
          </p:cNvPr>
          <p:cNvSpPr>
            <a:spLocks noGrp="1"/>
          </p:cNvSpPr>
          <p:nvPr>
            <p:ph type="title"/>
          </p:nvPr>
        </p:nvSpPr>
        <p:spPr>
          <a:xfrm>
            <a:off x="842598" y="212140"/>
            <a:ext cx="7901238" cy="1320800"/>
          </a:xfrm>
        </p:spPr>
        <p:txBody>
          <a:bodyPr>
            <a:noAutofit/>
          </a:bodyPr>
          <a:lstStyle/>
          <a:p>
            <a:r>
              <a:rPr lang="en-US" dirty="0">
                <a:solidFill>
                  <a:schemeClr val="accent6"/>
                </a:solidFill>
              </a:rPr>
              <a:t>Conflicts of Interest (COI)</a:t>
            </a:r>
            <a:endParaRPr lang="en-US" sz="3000" i="1" dirty="0">
              <a:solidFill>
                <a:schemeClr val="accent6"/>
              </a:solidFill>
            </a:endParaRPr>
          </a:p>
        </p:txBody>
      </p:sp>
      <p:sp>
        <p:nvSpPr>
          <p:cNvPr id="10" name="Content Placeholder 9"/>
          <p:cNvSpPr>
            <a:spLocks noGrp="1"/>
          </p:cNvSpPr>
          <p:nvPr>
            <p:ph idx="14"/>
          </p:nvPr>
        </p:nvSpPr>
        <p:spPr>
          <a:xfrm>
            <a:off x="4980454" y="1760513"/>
            <a:ext cx="3876662" cy="3544249"/>
          </a:xfrm>
          <a:solidFill>
            <a:schemeClr val="accent1"/>
          </a:solidFill>
        </p:spPr>
        <p:txBody>
          <a:bodyPr/>
          <a:lstStyle/>
          <a:p>
            <a:pPr marL="0" indent="0">
              <a:buNone/>
            </a:pPr>
            <a:r>
              <a:rPr lang="en-US" dirty="0"/>
              <a:t>KB Due:</a:t>
            </a:r>
          </a:p>
          <a:p>
            <a:pPr marL="0" indent="0">
              <a:buNone/>
            </a:pPr>
            <a:endParaRPr lang="en-US" dirty="0"/>
          </a:p>
          <a:p>
            <a:pPr lvl="0"/>
            <a:r>
              <a:rPr lang="en-US" dirty="0"/>
              <a:t>Upon hiring new employees</a:t>
            </a:r>
          </a:p>
          <a:p>
            <a:pPr lvl="0"/>
            <a:r>
              <a:rPr lang="en-US" dirty="0"/>
              <a:t>Due annually on April 15th</a:t>
            </a:r>
          </a:p>
          <a:p>
            <a:pPr lvl="0"/>
            <a:r>
              <a:rPr lang="en-US" dirty="0"/>
              <a:t>Within 30 days of </a:t>
            </a:r>
            <a:r>
              <a:rPr lang="en-US" u="sng" dirty="0"/>
              <a:t>any</a:t>
            </a:r>
            <a:r>
              <a:rPr lang="en-US" dirty="0"/>
              <a:t> changes</a:t>
            </a:r>
          </a:p>
          <a:p>
            <a:pPr marL="0" indent="0">
              <a:buNone/>
            </a:pPr>
            <a:endParaRPr lang="en-US" dirty="0"/>
          </a:p>
        </p:txBody>
      </p:sp>
      <p:sp>
        <p:nvSpPr>
          <p:cNvPr id="9" name="Content Placeholder 2">
            <a:extLst>
              <a:ext uri="{FF2B5EF4-FFF2-40B4-BE49-F238E27FC236}">
                <a16:creationId xmlns:a16="http://schemas.microsoft.com/office/drawing/2014/main" id="{5E1DA2B4-C54A-472E-A3E6-DC7C3862A529}"/>
              </a:ext>
            </a:extLst>
          </p:cNvPr>
          <p:cNvSpPr txBox="1">
            <a:spLocks/>
          </p:cNvSpPr>
          <p:nvPr/>
        </p:nvSpPr>
        <p:spPr>
          <a:xfrm>
            <a:off x="842598" y="872540"/>
            <a:ext cx="8137892" cy="67079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spcAft>
                <a:spcPts val="1000"/>
              </a:spcAft>
              <a:buClr>
                <a:schemeClr val="accent6"/>
              </a:buClr>
            </a:pPr>
            <a:r>
              <a:rPr lang="en-US" sz="2800" b="1" dirty="0"/>
              <a:t>When are COI disclosures due?</a:t>
            </a:r>
          </a:p>
        </p:txBody>
      </p:sp>
    </p:spTree>
    <p:extLst>
      <p:ext uri="{BB962C8B-B14F-4D97-AF65-F5344CB8AC3E}">
        <p14:creationId xmlns:p14="http://schemas.microsoft.com/office/powerpoint/2010/main" val="293829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238332"/>
            <a:ext cx="8137892" cy="2802576"/>
          </a:xfrm>
        </p:spPr>
        <p:txBody>
          <a:bodyPr>
            <a:noAutofit/>
          </a:bodyPr>
          <a:lstStyle/>
          <a:p>
            <a:pPr marL="0" indent="0">
              <a:spcAft>
                <a:spcPts val="1000"/>
              </a:spcAft>
              <a:buClr>
                <a:schemeClr val="accent6"/>
              </a:buClr>
              <a:buNone/>
            </a:pPr>
            <a:r>
              <a:rPr lang="en-US" sz="2800" b="1" dirty="0"/>
              <a:t>What must be disclosed?</a:t>
            </a:r>
          </a:p>
          <a:p>
            <a:pPr marL="0" indent="0" fontAlgn="base">
              <a:buNone/>
            </a:pPr>
            <a:r>
              <a:rPr lang="en-US" sz="2000" dirty="0"/>
              <a:t>An employee must disclose any </a:t>
            </a:r>
            <a:r>
              <a:rPr lang="en-US" sz="2000" b="1" i="1" dirty="0">
                <a:solidFill>
                  <a:srgbClr val="CC9900"/>
                </a:solidFill>
              </a:rPr>
              <a:t>Significant Financial Interest (SFI)</a:t>
            </a:r>
            <a:r>
              <a:rPr lang="en-US" sz="2000" dirty="0">
                <a:solidFill>
                  <a:srgbClr val="CC9900"/>
                </a:solidFill>
              </a:rPr>
              <a:t> </a:t>
            </a:r>
            <a:r>
              <a:rPr lang="en-US" sz="2000" dirty="0"/>
              <a:t>of the employee and their immediate family* </a:t>
            </a:r>
          </a:p>
          <a:p>
            <a:pPr marL="0" indent="0" algn="ctr" fontAlgn="base">
              <a:buNone/>
            </a:pPr>
            <a:r>
              <a:rPr lang="en-US" sz="2000" b="1" u="sng" dirty="0"/>
              <a:t>and</a:t>
            </a:r>
            <a:r>
              <a:rPr lang="en-US" sz="2000" dirty="0"/>
              <a:t> </a:t>
            </a:r>
          </a:p>
          <a:p>
            <a:pPr marL="0" indent="0" fontAlgn="base">
              <a:buNone/>
            </a:pPr>
            <a:r>
              <a:rPr lang="en-US" sz="2000" dirty="0"/>
              <a:t>other conflicts of interest that are or may appear to be related to their institutional responsibilities.</a:t>
            </a:r>
          </a:p>
          <a:p>
            <a:pPr marL="0" indent="0" fontAlgn="base">
              <a:buNone/>
            </a:pPr>
            <a:endParaRPr lang="en-US" sz="2000" dirty="0"/>
          </a:p>
          <a:p>
            <a:pPr marL="0" indent="0" fontAlgn="base">
              <a:buNone/>
            </a:pPr>
            <a:r>
              <a:rPr lang="en-US" sz="2000" i="1" dirty="0"/>
              <a:t>* Immediate family includes spouse, domestic partner, and dependent children.</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22</a:t>
            </a:fld>
            <a:endParaRPr lang="en-US" dirty="0"/>
          </a:p>
        </p:txBody>
      </p:sp>
      <p:sp>
        <p:nvSpPr>
          <p:cNvPr id="6"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Interest (COI)</a:t>
            </a:r>
            <a:endParaRPr lang="en-US" sz="3000" i="1" dirty="0">
              <a:solidFill>
                <a:schemeClr val="accent6"/>
              </a:solidFill>
            </a:endParaRPr>
          </a:p>
        </p:txBody>
      </p:sp>
    </p:spTree>
    <p:extLst>
      <p:ext uri="{BB962C8B-B14F-4D97-AF65-F5344CB8AC3E}">
        <p14:creationId xmlns:p14="http://schemas.microsoft.com/office/powerpoint/2010/main" val="372437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10" y="241465"/>
            <a:ext cx="7977768" cy="717417"/>
          </a:xfrm>
        </p:spPr>
        <p:txBody>
          <a:bodyPr>
            <a:noAutofit/>
          </a:bodyPr>
          <a:lstStyle/>
          <a:p>
            <a:r>
              <a:rPr lang="en-US" dirty="0"/>
              <a:t>Significant Financial Interests (SFIs)</a:t>
            </a:r>
            <a:endParaRPr lang="en-US" dirty="0">
              <a:solidFill>
                <a:schemeClr val="accent6"/>
              </a:solidFill>
            </a:endParaRP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23</a:t>
            </a:fld>
            <a:endParaRPr lang="en-US" dirty="0"/>
          </a:p>
        </p:txBody>
      </p:sp>
      <p:sp>
        <p:nvSpPr>
          <p:cNvPr id="7"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67234" y="1128155"/>
            <a:ext cx="8137892" cy="5391397"/>
          </a:xfrm>
        </p:spPr>
        <p:txBody>
          <a:bodyPr>
            <a:noAutofit/>
          </a:bodyPr>
          <a:lstStyle/>
          <a:p>
            <a:pPr marL="0" indent="0" fontAlgn="base">
              <a:buNone/>
            </a:pPr>
            <a:r>
              <a:rPr lang="en-US" dirty="0"/>
              <a:t>Any of the following received in the past 12 months from </a:t>
            </a:r>
            <a:r>
              <a:rPr lang="en-US" b="1" dirty="0"/>
              <a:t>Non-UH entities</a:t>
            </a:r>
            <a:r>
              <a:rPr lang="en-US" dirty="0"/>
              <a:t>, including:</a:t>
            </a:r>
          </a:p>
          <a:p>
            <a:r>
              <a:rPr lang="en-US" dirty="0"/>
              <a:t>1.	Remuneration (e.g., income, honoraria, payment for service) in excess of $5,000, aggregated per entity;</a:t>
            </a:r>
          </a:p>
          <a:p>
            <a:r>
              <a:rPr lang="en-US" dirty="0"/>
              <a:t>2.	Equity interests (e.g., stock):</a:t>
            </a:r>
          </a:p>
          <a:p>
            <a:pPr lvl="1"/>
            <a:r>
              <a:rPr lang="en-US" dirty="0"/>
              <a:t>A.	For publicly traded entities: value in excess of $5,000, aggregated per entity</a:t>
            </a:r>
          </a:p>
          <a:p>
            <a:pPr lvl="1"/>
            <a:r>
              <a:rPr lang="en-US" dirty="0"/>
              <a:t>B.	For non-publicly traded entities: </a:t>
            </a:r>
            <a:r>
              <a:rPr lang="en-US" b="1" dirty="0"/>
              <a:t>ANY</a:t>
            </a:r>
            <a:r>
              <a:rPr lang="en-US" dirty="0"/>
              <a:t> value;</a:t>
            </a:r>
          </a:p>
          <a:p>
            <a:r>
              <a:rPr lang="en-US" dirty="0"/>
              <a:t>3.	Royalties/income from intellectual property (e.g., patents, copyrights or trademarks) not partially licensed to and/or owned by UH;</a:t>
            </a:r>
          </a:p>
          <a:p>
            <a:r>
              <a:rPr lang="en-US" dirty="0"/>
              <a:t>4.	Sponsored Travel – applicable </a:t>
            </a:r>
            <a:r>
              <a:rPr lang="en-US" b="1" dirty="0"/>
              <a:t>only</a:t>
            </a:r>
            <a:r>
              <a:rPr lang="en-US" dirty="0"/>
              <a:t> to PHS-funded investigators: Reimbursement or sponsorship for travel/lodging costs in excess of $5,000 aggregated per entity.</a:t>
            </a:r>
          </a:p>
          <a:p>
            <a:pPr marL="0" indent="0">
              <a:buNone/>
            </a:pPr>
            <a:r>
              <a:rPr lang="en-US" b="1" dirty="0"/>
              <a:t>Non-UH entities</a:t>
            </a:r>
            <a:r>
              <a:rPr lang="en-US" dirty="0"/>
              <a:t> include both domestic and </a:t>
            </a:r>
            <a:r>
              <a:rPr lang="en-US" b="1" dirty="0">
                <a:solidFill>
                  <a:srgbClr val="CC9900"/>
                </a:solidFill>
              </a:rPr>
              <a:t>FOREIGN</a:t>
            </a:r>
            <a:r>
              <a:rPr lang="en-US" dirty="0"/>
              <a:t> individuals,</a:t>
            </a:r>
            <a:br>
              <a:rPr lang="en-US" dirty="0"/>
            </a:br>
            <a:r>
              <a:rPr lang="en-US" dirty="0"/>
              <a:t>organizations and government agencies.</a:t>
            </a:r>
          </a:p>
        </p:txBody>
      </p:sp>
    </p:spTree>
    <p:extLst>
      <p:ext uri="{BB962C8B-B14F-4D97-AF65-F5344CB8AC3E}">
        <p14:creationId xmlns:p14="http://schemas.microsoft.com/office/powerpoint/2010/main" val="207680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60218"/>
            <a:ext cx="7977768" cy="717417"/>
          </a:xfrm>
        </p:spPr>
        <p:txBody>
          <a:bodyPr>
            <a:noAutofit/>
          </a:bodyPr>
          <a:lstStyle/>
          <a:p>
            <a:r>
              <a:rPr lang="en-US" b="1" dirty="0">
                <a:solidFill>
                  <a:schemeClr val="accent6"/>
                </a:solidFill>
              </a:rPr>
              <a:t>Internal COI Disclosure Examples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282535"/>
            <a:ext cx="8538024" cy="5293514"/>
          </a:xfrm>
        </p:spPr>
        <p:txBody>
          <a:bodyPr>
            <a:noAutofit/>
          </a:bodyPr>
          <a:lstStyle/>
          <a:p>
            <a:pPr>
              <a:buClr>
                <a:schemeClr val="accent6"/>
              </a:buClr>
            </a:pPr>
            <a:r>
              <a:rPr lang="en-US" sz="2000" dirty="0"/>
              <a:t>Income, reimbursement or sponsorship of travel by a </a:t>
            </a:r>
            <a:r>
              <a:rPr lang="en-US" sz="2000" b="1" dirty="0">
                <a:solidFill>
                  <a:srgbClr val="CC9900"/>
                </a:solidFill>
              </a:rPr>
              <a:t>foreign (non-U.S.)</a:t>
            </a:r>
            <a:r>
              <a:rPr lang="en-US" sz="2000" dirty="0"/>
              <a:t> government agency, foreign institution of higher education or foreign research entity.</a:t>
            </a:r>
          </a:p>
          <a:p>
            <a:pPr>
              <a:buClr>
                <a:schemeClr val="accent6"/>
              </a:buClr>
            </a:pPr>
            <a:r>
              <a:rPr lang="en-US" sz="2000" dirty="0"/>
              <a:t>Compensation for </a:t>
            </a:r>
            <a:r>
              <a:rPr lang="en-US" sz="2000" b="1" dirty="0">
                <a:solidFill>
                  <a:srgbClr val="CC9900"/>
                </a:solidFill>
              </a:rPr>
              <a:t>outside (non-U.S.)</a:t>
            </a:r>
            <a:r>
              <a:rPr lang="en-US" sz="2000" dirty="0"/>
              <a:t> consulting, service or other related work.</a:t>
            </a:r>
          </a:p>
          <a:p>
            <a:pPr>
              <a:buClr>
                <a:schemeClr val="accent6"/>
              </a:buClr>
            </a:pPr>
            <a:r>
              <a:rPr lang="en-US" sz="2000" dirty="0"/>
              <a:t>Compensation or honoraria received from a foreign university for a guest lecture or seminar.</a:t>
            </a:r>
          </a:p>
          <a:p>
            <a:pPr>
              <a:buClr>
                <a:schemeClr val="accent6"/>
              </a:buClr>
            </a:pPr>
            <a:r>
              <a:rPr lang="en-US" sz="2000" dirty="0"/>
              <a:t>Equity or ownership in entities that could reasonably appear as related to UH Institutional Responsibilities.</a:t>
            </a:r>
          </a:p>
          <a:p>
            <a:pPr>
              <a:buClr>
                <a:schemeClr val="accent6"/>
              </a:buClr>
            </a:pPr>
            <a:r>
              <a:rPr lang="en-US" sz="2000" dirty="0"/>
              <a:t>Equity or ownership in entities that conduct business with UH.</a:t>
            </a:r>
          </a:p>
          <a:p>
            <a:pPr>
              <a:buClr>
                <a:schemeClr val="accent6"/>
              </a:buClr>
            </a:pPr>
            <a:r>
              <a:rPr lang="en-US" sz="2000" dirty="0"/>
              <a:t>Executive positions, board members or advisory roles (paid or unpaid).</a:t>
            </a:r>
          </a:p>
          <a:p>
            <a:pPr>
              <a:buClr>
                <a:schemeClr val="accent6"/>
              </a:buClr>
            </a:pPr>
            <a:r>
              <a:rPr lang="en-US" sz="2000" dirty="0"/>
              <a:t>Employment of UH staff or students in an entity for which an SFI exists.</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1017380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36467"/>
            <a:ext cx="8656778" cy="717417"/>
          </a:xfrm>
        </p:spPr>
        <p:txBody>
          <a:bodyPr>
            <a:noAutofit/>
          </a:bodyPr>
          <a:lstStyle/>
          <a:p>
            <a:r>
              <a:rPr lang="en-US" b="1" dirty="0">
                <a:solidFill>
                  <a:schemeClr val="accent6"/>
                </a:solidFill>
              </a:rPr>
              <a:t>What is excluded from disclosure?</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174606"/>
            <a:ext cx="8424379" cy="4921394"/>
          </a:xfrm>
        </p:spPr>
        <p:txBody>
          <a:bodyPr>
            <a:noAutofit/>
          </a:bodyPr>
          <a:lstStyle/>
          <a:p>
            <a:pPr>
              <a:buClr>
                <a:schemeClr val="accent6"/>
              </a:buClr>
            </a:pPr>
            <a:r>
              <a:rPr lang="en-US" sz="2400" dirty="0"/>
              <a:t>Income from seminars, lectures, teaching engagements, or service on an advisory committee or review panel for a </a:t>
            </a:r>
            <a:r>
              <a:rPr lang="en-US" sz="2400" b="1" dirty="0">
                <a:solidFill>
                  <a:srgbClr val="CC9900"/>
                </a:solidFill>
              </a:rPr>
              <a:t>U.S.</a:t>
            </a:r>
            <a:r>
              <a:rPr lang="en-US" sz="2400" dirty="0"/>
              <a:t> federal, state or local government agency, or </a:t>
            </a:r>
            <a:r>
              <a:rPr lang="en-US" sz="2400" b="1" dirty="0">
                <a:solidFill>
                  <a:srgbClr val="CC9900"/>
                </a:solidFill>
              </a:rPr>
              <a:t>U.S.</a:t>
            </a:r>
            <a:r>
              <a:rPr lang="en-US" sz="2400" dirty="0"/>
              <a:t> institution of higher education.</a:t>
            </a:r>
          </a:p>
          <a:p>
            <a:pPr>
              <a:buClr>
                <a:schemeClr val="accent6"/>
              </a:buClr>
            </a:pPr>
            <a:r>
              <a:rPr lang="en-US" sz="2400" dirty="0"/>
              <a:t>Reimbursement or sponsorship of travel by a government agency or </a:t>
            </a:r>
            <a:r>
              <a:rPr lang="en-US" sz="2400" b="1" dirty="0">
                <a:solidFill>
                  <a:srgbClr val="CC9900"/>
                </a:solidFill>
              </a:rPr>
              <a:t>U.S.</a:t>
            </a:r>
            <a:r>
              <a:rPr lang="en-US" sz="2400" dirty="0"/>
              <a:t> institution of higher education.</a:t>
            </a:r>
          </a:p>
          <a:p>
            <a:pPr>
              <a:buClr>
                <a:schemeClr val="accent6"/>
              </a:buClr>
            </a:pPr>
            <a:r>
              <a:rPr lang="en-US" sz="2400" dirty="0"/>
              <a:t>Salary, royalties or intellectual property right payments from UH.</a:t>
            </a:r>
          </a:p>
          <a:p>
            <a:pPr>
              <a:buClr>
                <a:schemeClr val="accent6"/>
              </a:buClr>
            </a:pPr>
            <a:r>
              <a:rPr lang="en-US" sz="2400" dirty="0"/>
              <a:t>Income from investment vehicles (e.g., mutual funds and retirement accounts) over which there is no direct control over investment decisions.</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374588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283478"/>
            <a:ext cx="7977768" cy="717417"/>
          </a:xfrm>
        </p:spPr>
        <p:txBody>
          <a:bodyPr>
            <a:noAutofit/>
          </a:bodyPr>
          <a:lstStyle/>
          <a:p>
            <a:r>
              <a:rPr lang="en-US" dirty="0">
                <a:solidFill>
                  <a:schemeClr val="accent6"/>
                </a:solidFill>
              </a:rPr>
              <a:t>Important Note</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069598"/>
            <a:ext cx="8424379" cy="2137559"/>
          </a:xfrm>
        </p:spPr>
        <p:txBody>
          <a:bodyPr>
            <a:noAutofit/>
          </a:bodyPr>
          <a:lstStyle/>
          <a:p>
            <a:pPr marL="0" indent="0">
              <a:buClr>
                <a:schemeClr val="accent6"/>
              </a:buClr>
              <a:buNone/>
            </a:pPr>
            <a:r>
              <a:rPr lang="en-US" sz="2800" dirty="0"/>
              <a:t>When reporting your involvement with external (non-UH) entities, you </a:t>
            </a:r>
            <a:r>
              <a:rPr lang="en-US" sz="2800" b="1" dirty="0">
                <a:solidFill>
                  <a:srgbClr val="CC9900"/>
                </a:solidFill>
              </a:rPr>
              <a:t>MUST</a:t>
            </a:r>
            <a:r>
              <a:rPr lang="en-US" sz="2800" dirty="0"/>
              <a:t> disclose your relationships with both domestic and </a:t>
            </a:r>
            <a:r>
              <a:rPr lang="en-US" sz="2800" b="1" dirty="0">
                <a:solidFill>
                  <a:srgbClr val="CC9900"/>
                </a:solidFill>
              </a:rPr>
              <a:t>FOREIGN</a:t>
            </a:r>
            <a:r>
              <a:rPr lang="en-US" sz="2800" dirty="0"/>
              <a:t> organizations, governments and individuals.</a:t>
            </a:r>
          </a:p>
          <a:p>
            <a:pPr marL="0" indent="0">
              <a:buClr>
                <a:schemeClr val="accent6"/>
              </a:buClr>
              <a:buNone/>
            </a:pPr>
            <a:endParaRPr lang="en-US" sz="28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6" name="Picture 5">
            <a:extLst>
              <a:ext uri="{FF2B5EF4-FFF2-40B4-BE49-F238E27FC236}">
                <a16:creationId xmlns:a16="http://schemas.microsoft.com/office/drawing/2014/main" id="{1F10BC6E-C503-4658-820F-07359E78E8D6}"/>
              </a:ext>
            </a:extLst>
          </p:cNvPr>
          <p:cNvPicPr>
            <a:picLocks noChangeAspect="1"/>
          </p:cNvPicPr>
          <p:nvPr/>
        </p:nvPicPr>
        <p:blipFill rotWithShape="1">
          <a:blip r:embed="rId3"/>
          <a:srcRect t="12804" b="20167"/>
          <a:stretch/>
        </p:blipFill>
        <p:spPr>
          <a:xfrm>
            <a:off x="2860530" y="4111377"/>
            <a:ext cx="3631776" cy="2434322"/>
          </a:xfrm>
          <a:prstGeom prst="rect">
            <a:avLst/>
          </a:prstGeom>
        </p:spPr>
      </p:pic>
      <p:sp>
        <p:nvSpPr>
          <p:cNvPr id="7" name="TextBox 6">
            <a:extLst>
              <a:ext uri="{FF2B5EF4-FFF2-40B4-BE49-F238E27FC236}">
                <a16:creationId xmlns:a16="http://schemas.microsoft.com/office/drawing/2014/main" id="{90B5DF8D-312B-4BAA-BAE3-64C406A5CABA}"/>
              </a:ext>
            </a:extLst>
          </p:cNvPr>
          <p:cNvSpPr txBox="1"/>
          <p:nvPr/>
        </p:nvSpPr>
        <p:spPr>
          <a:xfrm>
            <a:off x="9303487" y="6407200"/>
            <a:ext cx="2250937" cy="276999"/>
          </a:xfrm>
          <a:prstGeom prst="rect">
            <a:avLst/>
          </a:prstGeom>
          <a:noFill/>
        </p:spPr>
        <p:txBody>
          <a:bodyPr wrap="none" rtlCol="0">
            <a:spAutoFit/>
          </a:bodyPr>
          <a:lstStyle/>
          <a:p>
            <a:r>
              <a:rPr lang="en-US" sz="1200" dirty="0">
                <a:solidFill>
                  <a:schemeClr val="bg1">
                    <a:lumMod val="50000"/>
                  </a:schemeClr>
                </a:solidFill>
              </a:rPr>
              <a:t>Illustration by </a:t>
            </a:r>
            <a:r>
              <a:rPr lang="en-US" sz="1200" dirty="0">
                <a:solidFill>
                  <a:schemeClr val="bg1">
                    <a:lumMod val="50000"/>
                  </a:schemeClr>
                </a:solidFill>
                <a:hlinkClick r:id="rId4">
                  <a:extLst>
                    <a:ext uri="{A12FA001-AC4F-418D-AE19-62706E023703}">
                      <ahyp:hlinkClr xmlns:ahyp="http://schemas.microsoft.com/office/drawing/2018/hyperlinkcolor" xmlns="" val="tx"/>
                    </a:ext>
                  </a:extLst>
                </a:hlinkClick>
              </a:rPr>
              <a:t>Freepik Storyset</a:t>
            </a:r>
            <a:endParaRPr lang="en-US" sz="1200" dirty="0">
              <a:solidFill>
                <a:schemeClr val="bg1">
                  <a:lumMod val="50000"/>
                </a:schemeClr>
              </a:solidFill>
            </a:endParaRPr>
          </a:p>
        </p:txBody>
      </p:sp>
      <p:sp>
        <p:nvSpPr>
          <p:cNvPr id="8" name="Title 1">
            <a:extLst>
              <a:ext uri="{FF2B5EF4-FFF2-40B4-BE49-F238E27FC236}">
                <a16:creationId xmlns:a16="http://schemas.microsoft.com/office/drawing/2014/main" id="{4EF87FB5-F198-45D6-BB4B-0018EF73AD8C}"/>
              </a:ext>
            </a:extLst>
          </p:cNvPr>
          <p:cNvSpPr txBox="1">
            <a:spLocks/>
          </p:cNvSpPr>
          <p:nvPr/>
        </p:nvSpPr>
        <p:spPr>
          <a:xfrm>
            <a:off x="879108" y="3083297"/>
            <a:ext cx="7977768" cy="10569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500" b="1" dirty="0">
                <a:solidFill>
                  <a:srgbClr val="CC9900"/>
                </a:solidFill>
              </a:rPr>
              <a:t>When in doubt, report!</a:t>
            </a:r>
          </a:p>
        </p:txBody>
      </p:sp>
    </p:spTree>
    <p:extLst>
      <p:ext uri="{BB962C8B-B14F-4D97-AF65-F5344CB8AC3E}">
        <p14:creationId xmlns:p14="http://schemas.microsoft.com/office/powerpoint/2010/main" val="194505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609600"/>
            <a:ext cx="8424378" cy="717417"/>
          </a:xfrm>
        </p:spPr>
        <p:txBody>
          <a:bodyPr>
            <a:noAutofit/>
          </a:bodyPr>
          <a:lstStyle/>
          <a:p>
            <a:r>
              <a:rPr lang="en-US" dirty="0">
                <a:solidFill>
                  <a:schemeClr val="accent6"/>
                </a:solidFill>
              </a:rPr>
              <a:t>UH Conflict of Commitment Policies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671782"/>
            <a:ext cx="8582392" cy="3766171"/>
          </a:xfrm>
        </p:spPr>
        <p:txBody>
          <a:bodyPr>
            <a:noAutofit/>
          </a:bodyPr>
          <a:lstStyle/>
          <a:p>
            <a:pPr>
              <a:buClr>
                <a:schemeClr val="accent6"/>
              </a:buClr>
            </a:pPr>
            <a:r>
              <a:rPr lang="en-US" sz="2400" dirty="0"/>
              <a:t>Board of Regents Policy (RP) 9.207: Outside Employment (</a:t>
            </a:r>
            <a:r>
              <a:rPr lang="en-US" sz="2400" dirty="0">
                <a:hlinkClick r:id="rId2"/>
              </a:rPr>
              <a:t>http://go.hawaii.edu/VH7</a:t>
            </a:r>
            <a:r>
              <a:rPr lang="en-US" sz="2400" dirty="0"/>
              <a:t>)</a:t>
            </a:r>
          </a:p>
          <a:p>
            <a:pPr marL="0" indent="0">
              <a:buClr>
                <a:schemeClr val="accent6"/>
              </a:buClr>
              <a:buNone/>
            </a:pPr>
            <a:endParaRPr lang="en-US" sz="2400" dirty="0"/>
          </a:p>
          <a:p>
            <a:pPr>
              <a:buClr>
                <a:schemeClr val="accent6"/>
              </a:buClr>
            </a:pPr>
            <a:r>
              <a:rPr lang="en-US" sz="2400" dirty="0"/>
              <a:t>Administrative Procedure (AP) A9.240: Record of Outside Employment (</a:t>
            </a:r>
            <a:r>
              <a:rPr lang="en-US" sz="2400" dirty="0">
                <a:hlinkClick r:id="rId3"/>
              </a:rPr>
              <a:t>http://go.hawaii.edu/gmP</a:t>
            </a:r>
            <a:r>
              <a:rPr lang="en-US" sz="2400" dirty="0"/>
              <a: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41896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
        <p:nvSpPr>
          <p:cNvPr id="11"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094"/>
            <a:ext cx="8953660" cy="981694"/>
          </a:xfrm>
        </p:spPr>
        <p:txBody>
          <a:bodyPr>
            <a:noAutofit/>
          </a:bodyPr>
          <a:lstStyle/>
          <a:p>
            <a:r>
              <a:rPr lang="en-US" dirty="0">
                <a:solidFill>
                  <a:schemeClr val="accent6"/>
                </a:solidFill>
              </a:rPr>
              <a:t>Conflicts of Commitment (COC)</a:t>
            </a:r>
            <a:endParaRPr lang="en-US" sz="3000" i="1" dirty="0">
              <a:solidFill>
                <a:schemeClr val="accent6"/>
              </a:solidFill>
            </a:endParaRPr>
          </a:p>
        </p:txBody>
      </p:sp>
      <p:sp>
        <p:nvSpPr>
          <p:cNvPr id="7"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246859"/>
            <a:ext cx="8424379" cy="2544339"/>
          </a:xfrm>
        </p:spPr>
        <p:txBody>
          <a:bodyPr>
            <a:noAutofit/>
          </a:bodyPr>
          <a:lstStyle/>
          <a:p>
            <a:pPr marL="0" indent="0">
              <a:spcAft>
                <a:spcPts val="1000"/>
              </a:spcAft>
              <a:buClr>
                <a:schemeClr val="accent6"/>
              </a:buClr>
              <a:buNone/>
            </a:pPr>
            <a:r>
              <a:rPr lang="en-US" sz="2800" b="1" i="1" dirty="0"/>
              <a:t>What is a COC?</a:t>
            </a:r>
          </a:p>
          <a:p>
            <a:pPr marL="0" indent="0">
              <a:buNone/>
            </a:pPr>
            <a:r>
              <a:rPr lang="en-US" sz="2200" dirty="0"/>
              <a:t>A conflict of commitment arises when the non-university activities of an employee are substantial and overly demanding of the employee’s time and attention, and interfere with the employee’s obligations and responsibilities to UH. </a:t>
            </a:r>
          </a:p>
        </p:txBody>
      </p:sp>
    </p:spTree>
    <p:extLst>
      <p:ext uri="{BB962C8B-B14F-4D97-AF65-F5344CB8AC3E}">
        <p14:creationId xmlns:p14="http://schemas.microsoft.com/office/powerpoint/2010/main" val="169950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253340"/>
            <a:ext cx="8424378" cy="717417"/>
          </a:xfrm>
        </p:spPr>
        <p:txBody>
          <a:bodyPr>
            <a:noAutofit/>
          </a:bodyPr>
          <a:lstStyle/>
          <a:p>
            <a:r>
              <a:rPr lang="en-US" sz="3200" dirty="0">
                <a:solidFill>
                  <a:schemeClr val="accent6"/>
                </a:solidFill>
              </a:rPr>
              <a:t>Conflicts of Commitment (COC)</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201387"/>
            <a:ext cx="8214092" cy="4005613"/>
          </a:xfrm>
        </p:spPr>
        <p:txBody>
          <a:bodyPr>
            <a:noAutofit/>
          </a:bodyPr>
          <a:lstStyle/>
          <a:p>
            <a:pPr marL="0" indent="0">
              <a:buClr>
                <a:schemeClr val="accent6"/>
              </a:buClr>
              <a:buNone/>
            </a:pPr>
            <a:r>
              <a:rPr lang="en-US" sz="2600" b="1" dirty="0"/>
              <a:t>UH RP 9.207: Outside Employment – Section III.B.1</a:t>
            </a:r>
          </a:p>
          <a:p>
            <a:pPr marL="0" indent="0">
              <a:buClr>
                <a:schemeClr val="accent6"/>
              </a:buClr>
              <a:buNone/>
            </a:pPr>
            <a:r>
              <a:rPr lang="en-US" sz="2200" i="1" dirty="0">
                <a:solidFill>
                  <a:srgbClr val="222222"/>
                </a:solidFill>
                <a:highlight>
                  <a:srgbClr val="FFFFFF"/>
                </a:highlight>
                <a:latin typeface="Calibri"/>
                <a:ea typeface="Calibri"/>
                <a:cs typeface="Calibri"/>
                <a:sym typeface="Calibri"/>
              </a:rPr>
              <a:t>Members of the university faculty and staff are encouraged to promote the cultural and economic development of the state by utilizing their special abilities and skills in research, teaching, scholarly or artistic production, and consulting over and above the full requirements of the position to which they are appointed. Such additional supplementary activity </a:t>
            </a:r>
            <a:r>
              <a:rPr lang="en-US" sz="2200" b="1" i="1" dirty="0">
                <a:solidFill>
                  <a:srgbClr val="CC9900"/>
                </a:solidFill>
                <a:latin typeface="Calibri"/>
                <a:ea typeface="Calibri"/>
                <a:cs typeface="Calibri"/>
                <a:sym typeface="Calibri"/>
              </a:rPr>
              <a:t>must in no way interfere</a:t>
            </a:r>
            <a:r>
              <a:rPr lang="en-US" sz="2200" i="1" dirty="0">
                <a:solidFill>
                  <a:srgbClr val="222222"/>
                </a:solidFill>
                <a:latin typeface="Calibri"/>
                <a:ea typeface="Calibri"/>
                <a:cs typeface="Calibri"/>
                <a:sym typeface="Calibri"/>
              </a:rPr>
              <a:t> with the creditable performance of the </a:t>
            </a:r>
            <a:r>
              <a:rPr lang="en-US" sz="2200" b="1" i="1" dirty="0">
                <a:solidFill>
                  <a:srgbClr val="CC9900"/>
                </a:solidFill>
                <a:latin typeface="Calibri"/>
                <a:ea typeface="Calibri"/>
                <a:cs typeface="Calibri"/>
                <a:sym typeface="Calibri"/>
              </a:rPr>
              <a:t>primary obligation to the university</a:t>
            </a:r>
            <a:r>
              <a:rPr lang="en-US" sz="2200" i="1" dirty="0">
                <a:solidFill>
                  <a:srgbClr val="222222"/>
                </a:solidFill>
                <a:latin typeface="Calibri"/>
                <a:ea typeface="Calibri"/>
                <a:cs typeface="Calibri"/>
                <a:sym typeface="Calibri"/>
              </a:rPr>
              <a:t>.</a:t>
            </a:r>
            <a:r>
              <a:rPr lang="en-US" sz="2200" i="1" dirty="0">
                <a:solidFill>
                  <a:srgbClr val="222222"/>
                </a:solidFill>
                <a:highlight>
                  <a:srgbClr val="FFFFFF"/>
                </a:highlight>
                <a:latin typeface="Calibri"/>
                <a:ea typeface="Calibri"/>
                <a:cs typeface="Calibri"/>
                <a:sym typeface="Calibri"/>
              </a:rPr>
              <a:t> Outside employment must be of a professional nature, and it should contribute to the professional competence of the faculty member.</a:t>
            </a:r>
            <a:endParaRPr lang="en-US" sz="2200" i="1"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276258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36468"/>
            <a:ext cx="7977768" cy="717417"/>
          </a:xfrm>
        </p:spPr>
        <p:txBody>
          <a:bodyPr>
            <a:noAutofit/>
          </a:bodyPr>
          <a:lstStyle/>
          <a:p>
            <a:r>
              <a:rPr lang="en-US" dirty="0">
                <a:solidFill>
                  <a:schemeClr val="accent6"/>
                </a:solidFill>
              </a:rPr>
              <a:t>Examples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662545"/>
            <a:ext cx="8870534" cy="3966359"/>
          </a:xfrm>
        </p:spPr>
        <p:txBody>
          <a:bodyPr>
            <a:noAutofit/>
          </a:bodyPr>
          <a:lstStyle/>
          <a:p>
            <a:pPr marL="0" indent="0">
              <a:spcAft>
                <a:spcPts val="1000"/>
              </a:spcAft>
              <a:buClr>
                <a:schemeClr val="accent6"/>
              </a:buClr>
              <a:buNone/>
            </a:pPr>
            <a:r>
              <a:rPr lang="en-US" sz="2200" dirty="0"/>
              <a:t>The types of problems identified by the federal government include: </a:t>
            </a:r>
          </a:p>
          <a:p>
            <a:pPr>
              <a:spcAft>
                <a:spcPts val="1000"/>
              </a:spcAft>
              <a:buClr>
                <a:schemeClr val="accent6"/>
              </a:buClr>
            </a:pPr>
            <a:r>
              <a:rPr lang="en-US" sz="2200" dirty="0"/>
              <a:t>Undisclosed sources of foreign research support</a:t>
            </a:r>
          </a:p>
          <a:p>
            <a:pPr>
              <a:spcAft>
                <a:spcPts val="1000"/>
              </a:spcAft>
              <a:buClr>
                <a:schemeClr val="accent6"/>
              </a:buClr>
            </a:pPr>
            <a:r>
              <a:rPr lang="en-US" sz="2200" dirty="0"/>
              <a:t>Undisclosed conflicts of interest</a:t>
            </a:r>
          </a:p>
          <a:p>
            <a:pPr>
              <a:spcAft>
                <a:spcPts val="1000"/>
              </a:spcAft>
              <a:buClr>
                <a:schemeClr val="accent6"/>
              </a:buClr>
            </a:pPr>
            <a:r>
              <a:rPr lang="en-US" sz="2200" dirty="0"/>
              <a:t>Sharing grant proposals and research data with foreign entities</a:t>
            </a:r>
          </a:p>
          <a:p>
            <a:pPr>
              <a:spcAft>
                <a:spcPts val="1000"/>
              </a:spcAft>
              <a:buClr>
                <a:schemeClr val="accent6"/>
              </a:buClr>
            </a:pPr>
            <a:r>
              <a:rPr lang="en-US" sz="2200" dirty="0"/>
              <a:t>Duplicative funding</a:t>
            </a:r>
          </a:p>
          <a:p>
            <a:pPr>
              <a:spcAft>
                <a:spcPts val="1000"/>
              </a:spcAft>
              <a:buClr>
                <a:schemeClr val="accent6"/>
              </a:buClr>
            </a:pPr>
            <a:r>
              <a:rPr lang="en-US" sz="2200" dirty="0" err="1"/>
              <a:t>Overcommitment</a:t>
            </a:r>
            <a:r>
              <a:rPr lang="en-US" sz="2200" dirty="0"/>
              <a:t> and “dishonesty after-the-fact”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097297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193963"/>
            <a:ext cx="8424378" cy="717417"/>
          </a:xfrm>
        </p:spPr>
        <p:txBody>
          <a:bodyPr>
            <a:noAutofit/>
          </a:bodyPr>
          <a:lstStyle/>
          <a:p>
            <a:r>
              <a:rPr lang="en-US" sz="3200" dirty="0">
                <a:solidFill>
                  <a:schemeClr val="accent6"/>
                </a:solidFill>
              </a:rPr>
              <a:t>Conflicts of Commitment (COC)</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090140"/>
            <a:ext cx="8424379" cy="4474813"/>
          </a:xfrm>
        </p:spPr>
        <p:txBody>
          <a:bodyPr>
            <a:noAutofit/>
          </a:bodyPr>
          <a:lstStyle/>
          <a:p>
            <a:pPr marL="0" indent="0">
              <a:buClr>
                <a:schemeClr val="accent6"/>
              </a:buClr>
              <a:buNone/>
            </a:pPr>
            <a:r>
              <a:rPr lang="en-US" sz="2200" b="1" dirty="0"/>
              <a:t>UH AP A9.240: Record of Outside Employment</a:t>
            </a:r>
          </a:p>
          <a:p>
            <a:pPr>
              <a:buClr>
                <a:schemeClr val="accent6"/>
              </a:buClr>
            </a:pPr>
            <a:r>
              <a:rPr lang="en-US" sz="2200" dirty="0"/>
              <a:t>Requires completion of Form 50</a:t>
            </a:r>
          </a:p>
          <a:p>
            <a:pPr>
              <a:buClr>
                <a:schemeClr val="accent6"/>
              </a:buClr>
            </a:pPr>
            <a:r>
              <a:rPr lang="en-US" sz="2200" dirty="0"/>
              <a:t>Signed endorsement by chair and approval by dean/director</a:t>
            </a:r>
          </a:p>
          <a:p>
            <a:pPr marL="0" indent="0">
              <a:buClr>
                <a:schemeClr val="accent6"/>
              </a:buClr>
              <a:buNone/>
            </a:pPr>
            <a:endParaRPr lang="en-US" sz="2200" dirty="0"/>
          </a:p>
          <a:p>
            <a:pPr marL="0" indent="0">
              <a:buClr>
                <a:schemeClr val="accent6"/>
              </a:buClr>
              <a:buNone/>
            </a:pPr>
            <a:r>
              <a:rPr lang="en-US" sz="2200" b="1" dirty="0"/>
              <a:t>Deadline for completion of Form 50 </a:t>
            </a:r>
          </a:p>
          <a:p>
            <a:pPr marL="0" indent="0">
              <a:buClr>
                <a:schemeClr val="accent6"/>
              </a:buClr>
              <a:buNone/>
            </a:pPr>
            <a:r>
              <a:rPr lang="en-US" sz="2200" dirty="0"/>
              <a:t>The form must be filed at least </a:t>
            </a:r>
            <a:r>
              <a:rPr lang="en-US" sz="2200" b="1" dirty="0">
                <a:solidFill>
                  <a:srgbClr val="CC9900"/>
                </a:solidFill>
              </a:rPr>
              <a:t>one week prior to the beginning of each semester</a:t>
            </a:r>
            <a:r>
              <a:rPr lang="en-US" sz="2200" dirty="0"/>
              <a:t> (or fiscal year, if appropriate) in which outside employment is contemplated, or, when there has been a change in plan previously proposed and approved. The form may be </a:t>
            </a:r>
            <a:r>
              <a:rPr lang="en-US" sz="2200" b="1" dirty="0">
                <a:solidFill>
                  <a:srgbClr val="CC9900"/>
                </a:solidFill>
              </a:rPr>
              <a:t>filed promptly at other times to accommodate situations where outside employment opportunity materializes on short notice</a:t>
            </a:r>
            <a:r>
              <a:rPr lang="en-US" sz="2200" dirty="0"/>
              <a:t>.</a:t>
            </a:r>
          </a:p>
          <a:p>
            <a:pPr marL="457200" lvl="1" indent="0">
              <a:buClr>
                <a:schemeClr val="accent6"/>
              </a:buClr>
              <a:buNone/>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47369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473364"/>
            <a:ext cx="7977768" cy="717417"/>
          </a:xfrm>
        </p:spPr>
        <p:txBody>
          <a:bodyPr>
            <a:noAutofit/>
          </a:bodyPr>
          <a:lstStyle/>
          <a:p>
            <a:r>
              <a:rPr lang="en-US" dirty="0">
                <a:solidFill>
                  <a:schemeClr val="accent6"/>
                </a:solidFill>
              </a:rPr>
              <a:t>Intellectual Property and Inventions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369541"/>
            <a:ext cx="8424379" cy="2288060"/>
          </a:xfrm>
        </p:spPr>
        <p:txBody>
          <a:bodyPr>
            <a:noAutofit/>
          </a:bodyPr>
          <a:lstStyle/>
          <a:p>
            <a:pPr>
              <a:buClr>
                <a:schemeClr val="accent6"/>
              </a:buClr>
              <a:buFont typeface="Wingdings 3" panose="05040102010807070707" pitchFamily="18" charset="2"/>
              <a:buChar char="u"/>
            </a:pPr>
            <a:r>
              <a:rPr lang="en-US" sz="2200" dirty="0"/>
              <a:t>Promptly report all inventions to the</a:t>
            </a:r>
            <a:br>
              <a:rPr lang="en-US" sz="2200" dirty="0"/>
            </a:br>
            <a:r>
              <a:rPr lang="en-US" sz="2200" dirty="0"/>
              <a:t>Office of Innovation and Commercialization (OIC)</a:t>
            </a:r>
          </a:p>
          <a:p>
            <a:pPr>
              <a:buClr>
                <a:schemeClr val="accent6"/>
              </a:buClr>
              <a:buFont typeface="Wingdings 3" panose="05040102010807070707" pitchFamily="18" charset="2"/>
              <a:buChar char="u"/>
            </a:pPr>
            <a:r>
              <a:rPr lang="en-US" sz="2200" dirty="0"/>
              <a:t>Submit disclosures through the </a:t>
            </a:r>
            <a:r>
              <a:rPr lang="en-US" sz="2200" i="1" dirty="0" err="1"/>
              <a:t>my</a:t>
            </a:r>
            <a:r>
              <a:rPr lang="en-US" sz="2200" dirty="0" err="1"/>
              <a:t>Invention</a:t>
            </a:r>
            <a:r>
              <a:rPr lang="en-US" sz="2200" dirty="0"/>
              <a:t> portal at:</a:t>
            </a:r>
            <a:br>
              <a:rPr lang="en-US" sz="2200" dirty="0"/>
            </a:br>
            <a:r>
              <a:rPr lang="en-US" sz="2200" dirty="0">
                <a:hlinkClick r:id="rId2"/>
              </a:rPr>
              <a:t>https://inteum.otted.hawaii.edu/inteumweb/inventorportal</a:t>
            </a:r>
            <a:r>
              <a:rPr lang="en-US" sz="2200" dirty="0"/>
              <a:t/>
            </a:r>
            <a:br>
              <a:rPr lang="en-US" sz="2200" dirty="0"/>
            </a:br>
            <a:r>
              <a:rPr lang="en-US" sz="2200" dirty="0"/>
              <a:t>(UH login required).</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5" name="Picture 4">
            <a:extLst>
              <a:ext uri="{FF2B5EF4-FFF2-40B4-BE49-F238E27FC236}">
                <a16:creationId xmlns:a16="http://schemas.microsoft.com/office/drawing/2014/main" id="{CDAA503F-7B7D-48E9-8411-B07F2E1C4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19" y="3566825"/>
            <a:ext cx="3195083" cy="2978875"/>
          </a:xfrm>
          <a:prstGeom prst="rect">
            <a:avLst/>
          </a:prstGeom>
        </p:spPr>
      </p:pic>
      <p:sp>
        <p:nvSpPr>
          <p:cNvPr id="6" name="TextBox 5">
            <a:extLst>
              <a:ext uri="{FF2B5EF4-FFF2-40B4-BE49-F238E27FC236}">
                <a16:creationId xmlns:a16="http://schemas.microsoft.com/office/drawing/2014/main" id="{564E4BD3-F6F8-430B-B24D-34AF7353FE89}"/>
              </a:ext>
            </a:extLst>
          </p:cNvPr>
          <p:cNvSpPr txBox="1"/>
          <p:nvPr/>
        </p:nvSpPr>
        <p:spPr>
          <a:xfrm>
            <a:off x="3806457" y="3403601"/>
            <a:ext cx="5050420" cy="2462213"/>
          </a:xfrm>
          <a:prstGeom prst="rect">
            <a:avLst/>
          </a:prstGeom>
          <a:noFill/>
        </p:spPr>
        <p:txBody>
          <a:bodyPr wrap="square" rtlCol="0">
            <a:spAutoFit/>
          </a:bodyPr>
          <a:lstStyle/>
          <a:p>
            <a:r>
              <a:rPr lang="en-US" sz="2200" dirty="0">
                <a:solidFill>
                  <a:schemeClr val="tx1">
                    <a:lumMod val="75000"/>
                    <a:lumOff val="25000"/>
                  </a:schemeClr>
                </a:solidFill>
              </a:rPr>
              <a:t>Once the disclosure is submitted,</a:t>
            </a:r>
            <a:br>
              <a:rPr lang="en-US" sz="2200" dirty="0">
                <a:solidFill>
                  <a:schemeClr val="tx1">
                    <a:lumMod val="75000"/>
                    <a:lumOff val="25000"/>
                  </a:schemeClr>
                </a:solidFill>
              </a:rPr>
            </a:br>
            <a:r>
              <a:rPr lang="en-US" sz="2200" dirty="0">
                <a:solidFill>
                  <a:schemeClr val="tx1">
                    <a:lumMod val="75000"/>
                    <a:lumOff val="25000"/>
                  </a:schemeClr>
                </a:solidFill>
              </a:rPr>
              <a:t>OIC will meet with you to discuss the invention and make a preliminary determination of licensing feasibility, novelty, potential applications and possible markets.</a:t>
            </a:r>
          </a:p>
          <a:p>
            <a:endParaRPr lang="en-US" sz="2200" dirty="0">
              <a:solidFill>
                <a:schemeClr val="tx1">
                  <a:lumMod val="75000"/>
                  <a:lumOff val="25000"/>
                </a:schemeClr>
              </a:solidFill>
            </a:endParaRPr>
          </a:p>
        </p:txBody>
      </p:sp>
    </p:spTree>
    <p:extLst>
      <p:ext uri="{BB962C8B-B14F-4D97-AF65-F5344CB8AC3E}">
        <p14:creationId xmlns:p14="http://schemas.microsoft.com/office/powerpoint/2010/main" val="220747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35DB5-16E8-42E0-AEE3-0F4D21BEEB42}"/>
              </a:ext>
            </a:extLst>
          </p:cNvPr>
          <p:cNvSpPr>
            <a:spLocks noGrp="1"/>
          </p:cNvSpPr>
          <p:nvPr>
            <p:ph type="ctrTitle"/>
          </p:nvPr>
        </p:nvSpPr>
        <p:spPr>
          <a:xfrm>
            <a:off x="1037167" y="1918390"/>
            <a:ext cx="7766936" cy="1646302"/>
          </a:xfrm>
        </p:spPr>
        <p:txBody>
          <a:bodyPr/>
          <a:lstStyle/>
          <a:p>
            <a:pPr algn="ctr"/>
            <a:r>
              <a:rPr lang="en-US" dirty="0"/>
              <a:t>Disclosures to Sponsors</a:t>
            </a:r>
          </a:p>
        </p:txBody>
      </p:sp>
    </p:spTree>
    <p:extLst>
      <p:ext uri="{BB962C8B-B14F-4D97-AF65-F5344CB8AC3E}">
        <p14:creationId xmlns:p14="http://schemas.microsoft.com/office/powerpoint/2010/main" val="1547103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261522"/>
            <a:ext cx="7977768" cy="717417"/>
          </a:xfrm>
        </p:spPr>
        <p:txBody>
          <a:bodyPr>
            <a:noAutofit/>
          </a:bodyPr>
          <a:lstStyle/>
          <a:p>
            <a:r>
              <a:rPr lang="en-US" dirty="0">
                <a:solidFill>
                  <a:schemeClr val="accent6"/>
                </a:solidFill>
              </a:rPr>
              <a:t>Sponsor-Specific Disclosures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174239"/>
            <a:ext cx="8424379" cy="4704047"/>
          </a:xfrm>
        </p:spPr>
        <p:txBody>
          <a:bodyPr>
            <a:noAutofit/>
          </a:bodyPr>
          <a:lstStyle/>
          <a:p>
            <a:pPr marL="0" indent="0">
              <a:buClr>
                <a:schemeClr val="accent6"/>
              </a:buClr>
              <a:buNone/>
            </a:pPr>
            <a:r>
              <a:rPr lang="en-US" sz="2200" b="1" dirty="0">
                <a:solidFill>
                  <a:srgbClr val="CC9900"/>
                </a:solidFill>
              </a:rPr>
              <a:t>Always follow specific instructions for disclosures required by extramural sponsors.</a:t>
            </a:r>
          </a:p>
          <a:p>
            <a:pPr marL="0" indent="0">
              <a:buClr>
                <a:schemeClr val="accent6"/>
              </a:buClr>
              <a:buNone/>
            </a:pPr>
            <a:endParaRPr lang="en-US" sz="2200" b="1" dirty="0">
              <a:solidFill>
                <a:srgbClr val="CC9900"/>
              </a:solidFill>
            </a:endParaRPr>
          </a:p>
          <a:p>
            <a:pPr>
              <a:buClr>
                <a:schemeClr val="accent6"/>
              </a:buClr>
            </a:pPr>
            <a:r>
              <a:rPr lang="en-US" sz="2200" b="1" dirty="0"/>
              <a:t>Biographical Sketch</a:t>
            </a:r>
          </a:p>
          <a:p>
            <a:pPr lvl="1">
              <a:buClr>
                <a:schemeClr val="accent6"/>
              </a:buClr>
            </a:pPr>
            <a:r>
              <a:rPr lang="en-US" sz="2200" dirty="0"/>
              <a:t>List all positions, affiliations, and appointments</a:t>
            </a:r>
          </a:p>
          <a:p>
            <a:pPr lvl="2">
              <a:buClr>
                <a:schemeClr val="accent6"/>
              </a:buClr>
            </a:pPr>
            <a:r>
              <a:rPr lang="en-US" sz="2200" dirty="0"/>
              <a:t>Including both </a:t>
            </a:r>
            <a:r>
              <a:rPr lang="en-US" sz="2200" dirty="0">
                <a:solidFill>
                  <a:srgbClr val="CC9900"/>
                </a:solidFill>
              </a:rPr>
              <a:t>foreign</a:t>
            </a:r>
            <a:r>
              <a:rPr lang="en-US" sz="2200" dirty="0"/>
              <a:t> and domestic </a:t>
            </a:r>
          </a:p>
          <a:p>
            <a:pPr>
              <a:buClr>
                <a:schemeClr val="accent6"/>
              </a:buClr>
            </a:pPr>
            <a:r>
              <a:rPr lang="en-US" sz="2200" b="1" dirty="0"/>
              <a:t>Current and Pending Support</a:t>
            </a:r>
          </a:p>
          <a:p>
            <a:pPr lvl="1">
              <a:buClr>
                <a:schemeClr val="accent6"/>
              </a:buClr>
            </a:pPr>
            <a:r>
              <a:rPr lang="en-US" sz="2200" dirty="0"/>
              <a:t>Also known as “Other Support,” include </a:t>
            </a:r>
            <a:r>
              <a:rPr lang="en-US" sz="2200" b="1" dirty="0">
                <a:solidFill>
                  <a:srgbClr val="CC9900"/>
                </a:solidFill>
              </a:rPr>
              <a:t>ALL</a:t>
            </a:r>
            <a:r>
              <a:rPr lang="en-US" sz="2200" dirty="0"/>
              <a:t> sources of support for your research, including</a:t>
            </a:r>
          </a:p>
          <a:p>
            <a:pPr lvl="2">
              <a:buClr>
                <a:schemeClr val="accent6"/>
              </a:buClr>
            </a:pPr>
            <a:r>
              <a:rPr lang="en-US" sz="2200" dirty="0"/>
              <a:t>Including both </a:t>
            </a:r>
            <a:r>
              <a:rPr lang="en-US" sz="2200" dirty="0">
                <a:solidFill>
                  <a:srgbClr val="CC9900"/>
                </a:solidFill>
              </a:rPr>
              <a:t>foreign</a:t>
            </a:r>
            <a:r>
              <a:rPr lang="en-US" sz="2200" dirty="0"/>
              <a:t> and domestic</a:t>
            </a:r>
          </a:p>
          <a:p>
            <a:pPr marL="457200" lvl="1" indent="0">
              <a:buClr>
                <a:schemeClr val="accent6"/>
              </a:buClr>
              <a:buNone/>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46931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261522"/>
            <a:ext cx="7977768" cy="717417"/>
          </a:xfrm>
        </p:spPr>
        <p:txBody>
          <a:bodyPr>
            <a:noAutofit/>
          </a:bodyPr>
          <a:lstStyle/>
          <a:p>
            <a:r>
              <a:rPr lang="en-US" dirty="0">
                <a:solidFill>
                  <a:schemeClr val="accent6"/>
                </a:solidFill>
              </a:rPr>
              <a:t>Sponsor-Specific Disclosures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9" y="1531917"/>
            <a:ext cx="8424379" cy="4346369"/>
          </a:xfrm>
        </p:spPr>
        <p:txBody>
          <a:bodyPr>
            <a:noAutofit/>
          </a:bodyPr>
          <a:lstStyle/>
          <a:p>
            <a:pPr marL="0" indent="0">
              <a:buClr>
                <a:schemeClr val="accent6"/>
              </a:buClr>
              <a:buNone/>
            </a:pPr>
            <a:r>
              <a:rPr lang="en-US" sz="2200" b="1" dirty="0">
                <a:solidFill>
                  <a:srgbClr val="CC9900"/>
                </a:solidFill>
              </a:rPr>
              <a:t>Next we will highlight the disclosure requirements of several key federal sponsors:</a:t>
            </a:r>
          </a:p>
          <a:p>
            <a:pPr marL="0" indent="0">
              <a:buClr>
                <a:schemeClr val="accent6"/>
              </a:buClr>
              <a:buNone/>
            </a:pPr>
            <a:endParaRPr lang="en-US" sz="2200" b="1" dirty="0">
              <a:solidFill>
                <a:srgbClr val="CC9900"/>
              </a:solidFill>
            </a:endParaRPr>
          </a:p>
          <a:p>
            <a:pPr>
              <a:buClr>
                <a:schemeClr val="accent6"/>
              </a:buClr>
            </a:pPr>
            <a:r>
              <a:rPr lang="en-US" sz="2400" dirty="0"/>
              <a:t>National Institutes of Health (NIH)</a:t>
            </a:r>
          </a:p>
          <a:p>
            <a:pPr>
              <a:buClr>
                <a:schemeClr val="accent6"/>
              </a:buClr>
            </a:pPr>
            <a:r>
              <a:rPr lang="en-US" sz="2400" dirty="0"/>
              <a:t>National Science Foundation (NSF)</a:t>
            </a:r>
          </a:p>
          <a:p>
            <a:pPr>
              <a:buClr>
                <a:schemeClr val="accent6"/>
              </a:buClr>
            </a:pPr>
            <a:r>
              <a:rPr lang="en-US" sz="2400" dirty="0"/>
              <a:t>National Aeronautics and Space Administration (NASA)</a:t>
            </a:r>
          </a:p>
          <a:p>
            <a:pPr>
              <a:buClr>
                <a:schemeClr val="accent6"/>
              </a:buClr>
            </a:pPr>
            <a:r>
              <a:rPr lang="en-US" sz="2400" dirty="0"/>
              <a:t>Department of Energy</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1621039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p:txBody>
          <a:bodyPr>
            <a:noAutofit/>
          </a:bodyPr>
          <a:lstStyle/>
          <a:p>
            <a:r>
              <a:rPr lang="en-US" dirty="0">
                <a:solidFill>
                  <a:schemeClr val="accent6"/>
                </a:solidFill>
              </a:rPr>
              <a:t>National Institutes of Health (NIH)</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p:txBody>
          <a:bodyPr>
            <a:noAutofit/>
          </a:bodyPr>
          <a:lstStyle/>
          <a:p>
            <a:pPr>
              <a:buClr>
                <a:schemeClr val="accent6"/>
              </a:buClr>
            </a:pPr>
            <a:r>
              <a:rPr lang="en-US" sz="2200" dirty="0"/>
              <a:t>NIH is actively investigating multiple cases of possible inappropriate foreign interference.</a:t>
            </a:r>
          </a:p>
          <a:p>
            <a:pPr>
              <a:buClr>
                <a:schemeClr val="accent6"/>
              </a:buClr>
            </a:pPr>
            <a:r>
              <a:rPr lang="en-US" sz="2200" dirty="0"/>
              <a:t>As of August 2022, NIH </a:t>
            </a:r>
            <a:r>
              <a:rPr lang="en-US" sz="2200" dirty="0">
                <a:hlinkClick r:id="rId3"/>
              </a:rPr>
              <a:t>reported 241 cases</a:t>
            </a:r>
            <a:r>
              <a:rPr lang="en-US" sz="2200" dirty="0"/>
              <a:t>.</a:t>
            </a:r>
          </a:p>
          <a:p>
            <a:pPr>
              <a:buClr>
                <a:schemeClr val="accent6"/>
              </a:buClr>
            </a:pPr>
            <a:r>
              <a:rPr lang="en-US" sz="2200" dirty="0"/>
              <a:t>80% of cases found at least one serious compliance violation, including:	</a:t>
            </a:r>
          </a:p>
          <a:p>
            <a:pPr lvl="1">
              <a:buClr>
                <a:schemeClr val="accent6"/>
              </a:buClr>
            </a:pPr>
            <a:r>
              <a:rPr lang="en-US" sz="2200" dirty="0"/>
              <a:t>Undisclosed grant support</a:t>
            </a:r>
          </a:p>
          <a:p>
            <a:pPr lvl="1">
              <a:buClr>
                <a:schemeClr val="accent6"/>
              </a:buClr>
            </a:pPr>
            <a:r>
              <a:rPr lang="en-US" sz="2200" dirty="0"/>
              <a:t>Undisclosed talent award </a:t>
            </a:r>
          </a:p>
          <a:p>
            <a:pPr lvl="1">
              <a:buClr>
                <a:schemeClr val="accent6"/>
              </a:buClr>
            </a:pPr>
            <a:r>
              <a:rPr lang="en-US" sz="2200" dirty="0"/>
              <a:t>Undisclosed equity</a:t>
            </a:r>
          </a:p>
          <a:p>
            <a:pPr lvl="1">
              <a:buClr>
                <a:schemeClr val="accent6"/>
              </a:buClr>
            </a:pPr>
            <a:r>
              <a:rPr lang="en-US" sz="2200" dirty="0"/>
              <a:t>Other undisclosed financial conflict of interest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2854060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764421" y="609600"/>
            <a:ext cx="7977768" cy="717417"/>
          </a:xfrm>
        </p:spPr>
        <p:txBody>
          <a:bodyPr>
            <a:noAutofit/>
          </a:bodyPr>
          <a:lstStyle/>
          <a:p>
            <a:r>
              <a:rPr lang="en-US" dirty="0">
                <a:solidFill>
                  <a:schemeClr val="accent6"/>
                </a:solidFill>
              </a:rPr>
              <a:t>NIH Biographical Sketch</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64421" y="1439883"/>
            <a:ext cx="8545009" cy="3978233"/>
          </a:xfrm>
        </p:spPr>
        <p:txBody>
          <a:bodyPr>
            <a:noAutofit/>
          </a:bodyPr>
          <a:lstStyle/>
          <a:p>
            <a:pPr>
              <a:buClr>
                <a:schemeClr val="accent6"/>
              </a:buClr>
            </a:pPr>
            <a:r>
              <a:rPr lang="en-US" sz="2000" dirty="0"/>
              <a:t>List all academic, professional, scientific, or institutional appointments:</a:t>
            </a:r>
          </a:p>
          <a:p>
            <a:pPr lvl="1">
              <a:buClr>
                <a:schemeClr val="accent6"/>
              </a:buClr>
            </a:pPr>
            <a:r>
              <a:rPr lang="en-US" sz="2000" dirty="0"/>
              <a:t>including both </a:t>
            </a:r>
            <a:r>
              <a:rPr lang="en-US" sz="2000" b="1" dirty="0">
                <a:solidFill>
                  <a:srgbClr val="CC9900"/>
                </a:solidFill>
              </a:rPr>
              <a:t>foreign</a:t>
            </a:r>
            <a:r>
              <a:rPr lang="en-US" sz="2000" dirty="0"/>
              <a:t> and domestic</a:t>
            </a:r>
          </a:p>
          <a:p>
            <a:pPr lvl="1">
              <a:buClr>
                <a:schemeClr val="accent6"/>
              </a:buClr>
            </a:pPr>
            <a:r>
              <a:rPr lang="en-US" sz="2000" dirty="0"/>
              <a:t>whether or not remuneration is received, and </a:t>
            </a:r>
          </a:p>
          <a:p>
            <a:pPr lvl="1">
              <a:buClr>
                <a:schemeClr val="accent6"/>
              </a:buClr>
            </a:pPr>
            <a:r>
              <a:rPr lang="en-US" sz="2000" dirty="0"/>
              <a:t>whether full-time, part-time, adjunct, honorary, or voluntary.</a:t>
            </a:r>
          </a:p>
          <a:p>
            <a:pPr>
              <a:buClr>
                <a:schemeClr val="accent6"/>
              </a:buClr>
            </a:pPr>
            <a:r>
              <a:rPr lang="en-US" sz="2000" dirty="0"/>
              <a:t>Participation in programs sponsored by foreign governments, instrumentalities, or entities, including foreign government-sponsored talent recruitment programs.</a:t>
            </a:r>
          </a:p>
          <a:p>
            <a:pPr>
              <a:buClr>
                <a:schemeClr val="accent6"/>
              </a:buClr>
            </a:pPr>
            <a:r>
              <a:rPr lang="en-US" sz="2000" dirty="0"/>
              <a:t>“Consulting” is not specifically referenced in the instructions, but an example from NIH includes a consulting engagement.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230297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729619" y="573314"/>
            <a:ext cx="7977768" cy="717417"/>
          </a:xfrm>
        </p:spPr>
        <p:txBody>
          <a:bodyPr>
            <a:noAutofit/>
          </a:bodyPr>
          <a:lstStyle/>
          <a:p>
            <a:r>
              <a:rPr lang="en-US" dirty="0">
                <a:solidFill>
                  <a:schemeClr val="accent6"/>
                </a:solidFill>
              </a:rPr>
              <a:t>NIH Other Support</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29619" y="1484416"/>
            <a:ext cx="8545009" cy="5424002"/>
          </a:xfrm>
        </p:spPr>
        <p:txBody>
          <a:bodyPr>
            <a:noAutofit/>
          </a:bodyPr>
          <a:lstStyle/>
          <a:p>
            <a:r>
              <a:rPr lang="en-US" sz="2000" dirty="0"/>
              <a:t>List all resources made available to the researcher in support of and/or related to </a:t>
            </a:r>
            <a:r>
              <a:rPr lang="en-US" sz="2000" u="sng" dirty="0"/>
              <a:t>all</a:t>
            </a:r>
            <a:r>
              <a:rPr lang="en-US" sz="2000" dirty="0"/>
              <a:t> of their research endeavors: </a:t>
            </a:r>
          </a:p>
          <a:p>
            <a:pPr lvl="1"/>
            <a:r>
              <a:rPr lang="en-US" sz="2000" dirty="0"/>
              <a:t>including both </a:t>
            </a:r>
            <a:r>
              <a:rPr lang="en-US" sz="2000" b="1" dirty="0">
                <a:solidFill>
                  <a:srgbClr val="CC9900"/>
                </a:solidFill>
              </a:rPr>
              <a:t>foreign</a:t>
            </a:r>
            <a:r>
              <a:rPr lang="en-US" sz="2000" dirty="0"/>
              <a:t> and domestic,</a:t>
            </a:r>
          </a:p>
          <a:p>
            <a:pPr lvl="1"/>
            <a:r>
              <a:rPr lang="en-US" sz="2000" dirty="0"/>
              <a:t>whether or not support is provided through UH, another organization or directly to the individual,</a:t>
            </a:r>
          </a:p>
          <a:p>
            <a:pPr lvl="1"/>
            <a:r>
              <a:rPr lang="en-US" sz="2000" dirty="0"/>
              <a:t>regardless of whether or not they have monetary value.</a:t>
            </a:r>
          </a:p>
          <a:p>
            <a:r>
              <a:rPr lang="en-US" sz="2000" dirty="0"/>
              <a:t>Current or pending participation in programs sponsored by foreign governments, instrumentalities, or entities, including foreign government-sponsored </a:t>
            </a:r>
            <a:r>
              <a:rPr lang="en-US" sz="2000" dirty="0">
                <a:solidFill>
                  <a:srgbClr val="CC9900"/>
                </a:solidFill>
              </a:rPr>
              <a:t>talent recruitment programs</a:t>
            </a:r>
            <a:r>
              <a:rPr lang="en-US" sz="2000" dirty="0"/>
              <a:t>.</a:t>
            </a:r>
          </a:p>
          <a:p>
            <a:r>
              <a:rPr lang="en-US" sz="2000" dirty="0"/>
              <a:t>In-kind contributions not intended for use on the project/proposal being proposed.</a:t>
            </a:r>
          </a:p>
          <a:p>
            <a:pPr marL="0" indent="0" algn="ctr">
              <a:buNone/>
            </a:pPr>
            <a:r>
              <a:rPr lang="en-US" sz="2000" i="1" dirty="0"/>
              <a:t>(</a:t>
            </a:r>
            <a:r>
              <a:rPr lang="en-US" sz="1500" i="1" dirty="0"/>
              <a:t>continued on next slide)</a:t>
            </a:r>
            <a:endParaRPr lang="en-US"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4023634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788996" y="674914"/>
            <a:ext cx="7977768" cy="717417"/>
          </a:xfrm>
        </p:spPr>
        <p:txBody>
          <a:bodyPr>
            <a:noAutofit/>
          </a:bodyPr>
          <a:lstStyle/>
          <a:p>
            <a:r>
              <a:rPr lang="en-US" dirty="0">
                <a:solidFill>
                  <a:schemeClr val="accent6"/>
                </a:solidFill>
              </a:rPr>
              <a:t>NIH Other Support</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88997" y="1392331"/>
            <a:ext cx="8367704" cy="4500469"/>
          </a:xfrm>
        </p:spPr>
        <p:txBody>
          <a:bodyPr>
            <a:noAutofit/>
          </a:bodyPr>
          <a:lstStyle/>
          <a:p>
            <a:pPr marL="0" indent="0">
              <a:spcAft>
                <a:spcPts val="1000"/>
              </a:spcAft>
              <a:buClr>
                <a:schemeClr val="accent6"/>
              </a:buClr>
              <a:buNone/>
            </a:pPr>
            <a:r>
              <a:rPr lang="en-US" sz="1500" i="1" dirty="0"/>
              <a:t>(continued from prior slide)</a:t>
            </a:r>
          </a:p>
          <a:p>
            <a:r>
              <a:rPr lang="en-US" sz="2000" dirty="0"/>
              <a:t>Visiting scholars in labs funded by an external entity.</a:t>
            </a:r>
          </a:p>
          <a:p>
            <a:r>
              <a:rPr lang="en-US" sz="2000" dirty="0"/>
              <a:t>Students and postdoctoral researchers funded by an external entity.</a:t>
            </a:r>
          </a:p>
          <a:p>
            <a:r>
              <a:rPr lang="en-US" sz="2000" dirty="0"/>
              <a:t>Consulting that falls outside of an individual’s appointment; separate from institution’s agreement.</a:t>
            </a:r>
          </a:p>
          <a:p>
            <a:r>
              <a:rPr lang="en-US" sz="2000" dirty="0"/>
              <a:t>Travel supported/paid by an external entity to perform research activities with an associated time commitment.</a:t>
            </a:r>
          </a:p>
          <a:p>
            <a:r>
              <a:rPr lang="en-US" sz="2000" dirty="0"/>
              <a:t>Startup packages from organizations other than the proposing/home institution.</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1100179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66409" y="547914"/>
            <a:ext cx="7977768" cy="717417"/>
          </a:xfrm>
        </p:spPr>
        <p:txBody>
          <a:bodyPr>
            <a:noAutofit/>
          </a:bodyPr>
          <a:lstStyle/>
          <a:p>
            <a:r>
              <a:rPr lang="en-US" dirty="0">
                <a:solidFill>
                  <a:schemeClr val="accent6"/>
                </a:solidFill>
              </a:rPr>
              <a:t>NIH Other Support</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17744" y="1442546"/>
            <a:ext cx="8545009" cy="5103154"/>
          </a:xfrm>
        </p:spPr>
        <p:txBody>
          <a:bodyPr>
            <a:noAutofit/>
          </a:bodyPr>
          <a:lstStyle/>
          <a:p>
            <a:pPr marL="0" indent="0">
              <a:buNone/>
            </a:pPr>
            <a:r>
              <a:rPr lang="en-US" sz="2000" b="1" dirty="0">
                <a:solidFill>
                  <a:srgbClr val="CC9900"/>
                </a:solidFill>
              </a:rPr>
              <a:t>Signature:  </a:t>
            </a:r>
            <a:r>
              <a:rPr lang="en-US" sz="2000" dirty="0"/>
              <a:t>Each PD/PI or other senior key personnel must electronically sign their Other Support form prior to submission. This signature certifies that the statements are true, complete, and accurate.</a:t>
            </a:r>
          </a:p>
          <a:p>
            <a:pPr marL="0" indent="0">
              <a:buNone/>
            </a:pPr>
            <a:endParaRPr lang="en-US" sz="600" dirty="0"/>
          </a:p>
          <a:p>
            <a:pPr marL="0" indent="0">
              <a:buNone/>
            </a:pPr>
            <a:r>
              <a:rPr lang="en-US" sz="2000" b="1" dirty="0">
                <a:solidFill>
                  <a:srgbClr val="CC9900"/>
                </a:solidFill>
              </a:rPr>
              <a:t>Copies of Contracts:</a:t>
            </a:r>
            <a:r>
              <a:rPr lang="en-US" sz="2000" dirty="0"/>
              <a:t> Effective January 2022, institutions must provide NIH with a copy of any foreign contract, grant, or other agreement specific to senior/key personnel foreign appointments, affiliations, and/or employment with a foreign institution. </a:t>
            </a:r>
          </a:p>
          <a:p>
            <a:pPr marL="0" indent="0">
              <a:buNone/>
            </a:pPr>
            <a:r>
              <a:rPr lang="en-US" sz="2000" dirty="0"/>
              <a:t>Non-English contracts must be translated.</a:t>
            </a:r>
          </a:p>
          <a:p>
            <a:pPr marL="0" indent="0">
              <a:buNone/>
            </a:pPr>
            <a:endParaRPr lang="en-US" sz="800" b="1" dirty="0">
              <a:solidFill>
                <a:srgbClr val="CC9900"/>
              </a:solidFill>
            </a:endParaRPr>
          </a:p>
          <a:p>
            <a:pPr marL="0" indent="0">
              <a:buNone/>
            </a:pPr>
            <a:r>
              <a:rPr lang="en-US" sz="2000" b="1" dirty="0">
                <a:solidFill>
                  <a:srgbClr val="CC9900"/>
                </a:solidFill>
              </a:rPr>
              <a:t>Timing of Disclosures: </a:t>
            </a:r>
            <a:r>
              <a:rPr lang="en-US" sz="2000" dirty="0"/>
              <a:t>Requires reporting of Other Support at Just-In-Time (JIT). If Other Support is obtained after an award is made, it must be reported in a Research Performance Progress Report (RPPR), and recipients must address substantive changes by submitting a prior approval request to NIH. </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134972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95845"/>
            <a:ext cx="8751780" cy="717417"/>
          </a:xfrm>
        </p:spPr>
        <p:txBody>
          <a:bodyPr>
            <a:noAutofit/>
          </a:bodyPr>
          <a:lstStyle/>
          <a:p>
            <a:r>
              <a:rPr lang="en-US" dirty="0">
                <a:solidFill>
                  <a:schemeClr val="accent6"/>
                </a:solidFill>
              </a:rPr>
              <a:t>White House focus on research security</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676894" y="1294410"/>
            <a:ext cx="8953994" cy="3966359"/>
          </a:xfrm>
        </p:spPr>
        <p:txBody>
          <a:bodyPr>
            <a:noAutofit/>
          </a:bodyPr>
          <a:lstStyle/>
          <a:p>
            <a:pPr marL="0" indent="0">
              <a:spcAft>
                <a:spcPts val="1000"/>
              </a:spcAft>
              <a:buClr>
                <a:schemeClr val="accent6"/>
              </a:buClr>
              <a:buNone/>
            </a:pPr>
            <a:r>
              <a:rPr lang="en-US" sz="2200" dirty="0"/>
              <a:t>Trump Administration</a:t>
            </a:r>
          </a:p>
          <a:p>
            <a:pPr>
              <a:spcAft>
                <a:spcPts val="1000"/>
              </a:spcAft>
              <a:buClr>
                <a:schemeClr val="accent6"/>
              </a:buClr>
            </a:pPr>
            <a:r>
              <a:rPr lang="en-US" sz="2200" dirty="0"/>
              <a:t>2019: OSTP-led initiative to coordinate federal research policies </a:t>
            </a:r>
          </a:p>
          <a:p>
            <a:pPr>
              <a:spcAft>
                <a:spcPts val="1000"/>
              </a:spcAft>
              <a:buClr>
                <a:schemeClr val="accent6"/>
              </a:buClr>
            </a:pPr>
            <a:r>
              <a:rPr lang="en-US" sz="2200" dirty="0"/>
              <a:t>2021: National Security Presidential Memorandum 33 (NSPM-33)</a:t>
            </a:r>
          </a:p>
          <a:p>
            <a:pPr marL="0" indent="0">
              <a:spcAft>
                <a:spcPts val="1000"/>
              </a:spcAft>
              <a:buClr>
                <a:schemeClr val="accent6"/>
              </a:buClr>
              <a:buNone/>
            </a:pPr>
            <a:r>
              <a:rPr lang="en-US" sz="2200" dirty="0"/>
              <a:t>Biden Administration</a:t>
            </a:r>
          </a:p>
          <a:p>
            <a:pPr>
              <a:spcAft>
                <a:spcPts val="1000"/>
              </a:spcAft>
              <a:buClr>
                <a:schemeClr val="accent6"/>
              </a:buClr>
            </a:pPr>
            <a:r>
              <a:rPr lang="en-US" sz="2200" dirty="0"/>
              <a:t>2022: </a:t>
            </a:r>
            <a:r>
              <a:rPr lang="en-US" sz="2200" dirty="0">
                <a:hlinkClick r:id="rId3"/>
              </a:rPr>
              <a:t>Guidance for implementing NSPM-33</a:t>
            </a:r>
            <a:endParaRPr lang="en-US" sz="2200" dirty="0"/>
          </a:p>
          <a:p>
            <a:pPr lvl="1">
              <a:spcAft>
                <a:spcPts val="1000"/>
              </a:spcAft>
              <a:buClr>
                <a:schemeClr val="accent6"/>
              </a:buClr>
            </a:pPr>
            <a:r>
              <a:rPr lang="en-US" sz="2200" dirty="0"/>
              <a:t>Federal sponsoring agencies to develop model grant application forms, and </a:t>
            </a:r>
          </a:p>
          <a:p>
            <a:pPr lvl="1">
              <a:spcAft>
                <a:spcPts val="1000"/>
              </a:spcAft>
              <a:buClr>
                <a:schemeClr val="accent6"/>
              </a:buClr>
            </a:pPr>
            <a:r>
              <a:rPr lang="en-US" sz="2200" dirty="0"/>
              <a:t>Clear and effective rules for ensuring research security and researcher responsibilities</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191897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717744" y="497114"/>
            <a:ext cx="7716846" cy="717417"/>
          </a:xfrm>
        </p:spPr>
        <p:txBody>
          <a:bodyPr>
            <a:noAutofit/>
          </a:bodyPr>
          <a:lstStyle/>
          <a:p>
            <a:r>
              <a:rPr lang="en-US" dirty="0">
                <a:solidFill>
                  <a:schemeClr val="accent6"/>
                </a:solidFill>
              </a:rPr>
              <a:t>NSF 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17744" y="1277160"/>
            <a:ext cx="8731056" cy="4303680"/>
          </a:xfrm>
        </p:spPr>
        <p:txBody>
          <a:bodyPr>
            <a:noAutofit/>
          </a:bodyPr>
          <a:lstStyle/>
          <a:p>
            <a:pPr marL="0" indent="0">
              <a:buClr>
                <a:schemeClr val="accent6"/>
              </a:buClr>
              <a:buNone/>
            </a:pPr>
            <a:r>
              <a:rPr lang="en-US" sz="2000" dirty="0"/>
              <a:t>NSF released its latest Proposal &amp; Award Policies &amp; Procedures Guide (</a:t>
            </a:r>
            <a:r>
              <a:rPr lang="en-US" sz="2000" dirty="0">
                <a:hlinkClick r:id="rId3"/>
              </a:rPr>
              <a:t>PAPPG 23-1</a:t>
            </a:r>
            <a:r>
              <a:rPr lang="en-US" sz="2000" dirty="0"/>
              <a:t>) for proposals submitted or due on or after </a:t>
            </a:r>
            <a:r>
              <a:rPr lang="en-US" sz="2000" dirty="0">
                <a:solidFill>
                  <a:srgbClr val="CC9900"/>
                </a:solidFill>
              </a:rPr>
              <a:t>January 30, 2023</a:t>
            </a:r>
            <a:r>
              <a:rPr lang="en-US" sz="2000" dirty="0"/>
              <a:t>.</a:t>
            </a:r>
          </a:p>
          <a:p>
            <a:pPr marL="0" indent="0">
              <a:buNone/>
            </a:pPr>
            <a:endParaRPr lang="en-US" sz="2000" dirty="0"/>
          </a:p>
          <a:p>
            <a:pPr marL="0" indent="0">
              <a:buNone/>
            </a:pPr>
            <a:r>
              <a:rPr lang="en-US" sz="2200" b="1" dirty="0"/>
              <a:t>Biographical Sketch</a:t>
            </a:r>
          </a:p>
          <a:p>
            <a:r>
              <a:rPr lang="en-US" sz="2000" dirty="0"/>
              <a:t>All academic, professional, or institutional appointments (includes any titled academic, professional, or institutional position whether or not remuneration is received, and whether full-time, part-time, or voluntary (including adjunct, visiting, or honorary).</a:t>
            </a:r>
          </a:p>
          <a:p>
            <a:r>
              <a:rPr lang="en-US" sz="2000" dirty="0"/>
              <a:t>Should include all current and domestic and </a:t>
            </a:r>
            <a:r>
              <a:rPr lang="en-US" sz="2000" b="1" dirty="0">
                <a:solidFill>
                  <a:srgbClr val="CC9900"/>
                </a:solidFill>
              </a:rPr>
              <a:t>foreign</a:t>
            </a:r>
            <a:r>
              <a:rPr lang="en-US" sz="2000" dirty="0"/>
              <a:t> professional appointments outside of the individual’s academic, professional, or institutional appointments at the proposing organization. </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2533090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729619" y="319314"/>
            <a:ext cx="7716846" cy="717417"/>
          </a:xfrm>
        </p:spPr>
        <p:txBody>
          <a:bodyPr>
            <a:noAutofit/>
          </a:bodyPr>
          <a:lstStyle/>
          <a:p>
            <a:r>
              <a:rPr lang="en-US" dirty="0">
                <a:solidFill>
                  <a:schemeClr val="accent6"/>
                </a:solidFill>
              </a:rPr>
              <a:t>NSF 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29619" y="1211283"/>
            <a:ext cx="8545009" cy="5697136"/>
          </a:xfrm>
        </p:spPr>
        <p:txBody>
          <a:bodyPr>
            <a:noAutofit/>
          </a:bodyPr>
          <a:lstStyle/>
          <a:p>
            <a:pPr marL="0" indent="0">
              <a:buNone/>
            </a:pPr>
            <a:r>
              <a:rPr lang="en-US" sz="2200" b="1" dirty="0"/>
              <a:t>Current and Pending Support (Other Support) </a:t>
            </a:r>
          </a:p>
          <a:p>
            <a:r>
              <a:rPr lang="en-US" dirty="0"/>
              <a:t>Overarching rule: All resources made available to an individual in support of and/or related to all of his/her individual research efforts regardless of whether or not they have monetary value. Includes ongoing projects and proposals currently under consideration.</a:t>
            </a:r>
          </a:p>
          <a:p>
            <a:r>
              <a:rPr lang="en-US" dirty="0"/>
              <a:t>Senior personnel are required to disclose contracts associated with participation in programs sponsored by foreign governments, instrumentalities, or entities, including foreign government-sponsored talent recruitment programs. </a:t>
            </a:r>
          </a:p>
          <a:p>
            <a:r>
              <a:rPr lang="en-US" dirty="0"/>
              <a:t>If an individual receives direct or indirect support that is funded by a </a:t>
            </a:r>
            <a:r>
              <a:rPr lang="en-US" dirty="0">
                <a:solidFill>
                  <a:srgbClr val="CC9900"/>
                </a:solidFill>
              </a:rPr>
              <a:t>foreign government-sponsored talent recruitment program</a:t>
            </a:r>
            <a:r>
              <a:rPr lang="en-US" dirty="0"/>
              <a:t>, even where the support is provided through an intermediary and does not require membership in the foreign government-sponsored talent recruitment program. </a:t>
            </a:r>
          </a:p>
          <a:p>
            <a:r>
              <a:rPr lang="en-US" dirty="0"/>
              <a:t>Note that non-disclosure clauses associated with these contracts are not acceptable exemptions from this disclosure requirement.</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2280775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24277" y="637968"/>
            <a:ext cx="7716846" cy="717417"/>
          </a:xfrm>
        </p:spPr>
        <p:txBody>
          <a:bodyPr>
            <a:noAutofit/>
          </a:bodyPr>
          <a:lstStyle/>
          <a:p>
            <a:r>
              <a:rPr lang="en-US" dirty="0">
                <a:solidFill>
                  <a:schemeClr val="accent6"/>
                </a:solidFill>
              </a:rPr>
              <a:t>NASA Restriction</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24277" y="1716302"/>
            <a:ext cx="8277101" cy="5008367"/>
          </a:xfrm>
        </p:spPr>
        <p:txBody>
          <a:bodyPr>
            <a:noAutofit/>
          </a:bodyPr>
          <a:lstStyle/>
          <a:p>
            <a:pPr marL="31750" indent="0">
              <a:spcBef>
                <a:spcPts val="0"/>
              </a:spcBef>
              <a:buClr>
                <a:srgbClr val="000000"/>
              </a:buClr>
              <a:buSzPts val="3100"/>
              <a:buNone/>
            </a:pPr>
            <a:r>
              <a:rPr lang="en-US" sz="2400" dirty="0">
                <a:ea typeface="Calibri"/>
                <a:cs typeface="Calibri"/>
                <a:sym typeface="Calibri"/>
              </a:rPr>
              <a:t>Since 2011, NASA has had restrictions on using NASA funds to enter into agreements “to participate, collaborate, or coordinate bilaterally in any way with China or any Chinese-owned company, at the prime recipient level or at any subrecipient level, whether the bilateral involvement is funded or performed under a no-exchange of funds arrangement.”</a:t>
            </a:r>
          </a:p>
          <a:p>
            <a:pPr marL="31750" lvl="0" indent="0">
              <a:spcBef>
                <a:spcPts val="0"/>
              </a:spcBef>
              <a:buClr>
                <a:srgbClr val="000000"/>
              </a:buClr>
              <a:buSzPts val="3100"/>
              <a:buNone/>
            </a:pPr>
            <a:endParaRPr lang="en-US" sz="2400" dirty="0">
              <a:ea typeface="Calibri"/>
              <a:cs typeface="Calibri"/>
              <a:sym typeface="Calibri"/>
            </a:endParaRPr>
          </a:p>
          <a:p>
            <a:pPr marL="31750" lvl="0" indent="0">
              <a:spcBef>
                <a:spcPts val="0"/>
              </a:spcBef>
              <a:buClr>
                <a:srgbClr val="000000"/>
              </a:buClr>
              <a:buSzPts val="3100"/>
              <a:buNone/>
            </a:pPr>
            <a:r>
              <a:rPr lang="en-US" sz="2400" b="1" dirty="0">
                <a:ea typeface="Calibri"/>
                <a:cs typeface="Calibri"/>
                <a:sym typeface="Calibri"/>
              </a:rPr>
              <a:t>UPDATE: </a:t>
            </a:r>
            <a:r>
              <a:rPr lang="en-US" sz="2400" dirty="0">
                <a:ea typeface="Calibri"/>
                <a:cs typeface="Calibri"/>
                <a:sym typeface="Calibri"/>
              </a:rPr>
              <a:t>NASA recently released a new COI and COC disclosure policy for public comment (feedback was due by March 1, 2023). Will implement through a new term and condition in awards.</a:t>
            </a:r>
          </a:p>
          <a:p>
            <a:pPr marL="31750" lvl="0" indent="0">
              <a:spcBef>
                <a:spcPts val="0"/>
              </a:spcBef>
              <a:buClr>
                <a:srgbClr val="000000"/>
              </a:buClr>
              <a:buSzPts val="3100"/>
              <a:buNone/>
            </a:pPr>
            <a:endParaRPr lang="en-US" sz="2400" dirty="0">
              <a:ea typeface="Calibri"/>
              <a:cs typeface="Calibri"/>
              <a:sym typeface="Calibri"/>
            </a:endParaRPr>
          </a:p>
          <a:p>
            <a:pPr marL="31750" lvl="0" indent="0">
              <a:spcBef>
                <a:spcPts val="0"/>
              </a:spcBef>
              <a:buClr>
                <a:srgbClr val="000000"/>
              </a:buClr>
              <a:buSzPts val="3100"/>
              <a:buNone/>
            </a:pPr>
            <a:endParaRPr lang="en-US" sz="2400" dirty="0">
              <a:ea typeface="Calibri"/>
              <a:cs typeface="Calibri"/>
              <a:sym typeface="Calibri"/>
            </a:endParaRP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42</a:t>
            </a:fld>
            <a:endParaRPr lang="en-US" dirty="0"/>
          </a:p>
        </p:txBody>
      </p:sp>
    </p:spTree>
    <p:extLst>
      <p:ext uri="{BB962C8B-B14F-4D97-AF65-F5344CB8AC3E}">
        <p14:creationId xmlns:p14="http://schemas.microsoft.com/office/powerpoint/2010/main" val="3472087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32665" y="596794"/>
            <a:ext cx="7977768" cy="717417"/>
          </a:xfrm>
        </p:spPr>
        <p:txBody>
          <a:bodyPr>
            <a:noAutofit/>
          </a:bodyPr>
          <a:lstStyle/>
          <a:p>
            <a:r>
              <a:rPr lang="en-US" dirty="0">
                <a:solidFill>
                  <a:schemeClr val="accent6"/>
                </a:solidFill>
              </a:rPr>
              <a:t>Consequences for Non-Disclosure</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7" y="1484416"/>
            <a:ext cx="8424379" cy="3218213"/>
          </a:xfrm>
        </p:spPr>
        <p:txBody>
          <a:bodyPr>
            <a:noAutofit/>
          </a:bodyPr>
          <a:lstStyle/>
          <a:p>
            <a:pPr marL="0" indent="0">
              <a:buClr>
                <a:schemeClr val="accent6"/>
              </a:buClr>
              <a:buNone/>
            </a:pPr>
            <a:r>
              <a:rPr lang="en-US" sz="2000" dirty="0"/>
              <a:t>Submission of proposals through UH </a:t>
            </a:r>
            <a:r>
              <a:rPr lang="en-US" sz="2000" dirty="0" err="1"/>
              <a:t>myGRANT</a:t>
            </a:r>
            <a:r>
              <a:rPr lang="en-US" sz="2000" dirty="0"/>
              <a:t> requires the PI and senior/key personnel to certify that the information within the proposal is true, complete, and accurate. </a:t>
            </a:r>
          </a:p>
          <a:p>
            <a:pPr marL="0" indent="0">
              <a:buClr>
                <a:schemeClr val="accent6"/>
              </a:buClr>
              <a:buNone/>
            </a:pPr>
            <a:r>
              <a:rPr lang="en-US" sz="2000" dirty="0"/>
              <a:t>The PI must further certify in </a:t>
            </a:r>
            <a:r>
              <a:rPr lang="en-US" sz="2000" dirty="0" err="1"/>
              <a:t>myGRANT</a:t>
            </a:r>
            <a:r>
              <a:rPr lang="en-US" sz="2000" dirty="0"/>
              <a:t> that Conflict of Interest requirements have been addressed. </a:t>
            </a:r>
          </a:p>
          <a:p>
            <a:pPr marL="0" indent="0">
              <a:buClr>
                <a:schemeClr val="accent6"/>
              </a:buClr>
              <a:buNone/>
            </a:pPr>
            <a:r>
              <a:rPr lang="en-US" sz="2000" dirty="0"/>
              <a:t>When applying for </a:t>
            </a:r>
            <a:r>
              <a:rPr lang="en-US" sz="2000" dirty="0">
                <a:solidFill>
                  <a:srgbClr val="996633"/>
                </a:solidFill>
              </a:rPr>
              <a:t>federal</a:t>
            </a:r>
            <a:r>
              <a:rPr lang="en-US" sz="2000" dirty="0"/>
              <a:t> funding, misrepresentations and/or omissions may be subject to individual prosecution and liability pursuant to, but not limited to, False Claims Act under 18 U.S.C. §§ 287, 1001, 1031 and 31 U.S.C. §§ 3729-3733. </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43</a:t>
            </a:fld>
            <a:endParaRPr lang="en-US" dirty="0"/>
          </a:p>
        </p:txBody>
      </p:sp>
      <p:sp>
        <p:nvSpPr>
          <p:cNvPr id="8" name="Title 1">
            <a:extLst>
              <a:ext uri="{FF2B5EF4-FFF2-40B4-BE49-F238E27FC236}">
                <a16:creationId xmlns:a16="http://schemas.microsoft.com/office/drawing/2014/main" id="{4EF87FB5-F198-45D6-BB4B-0018EF73AD8C}"/>
              </a:ext>
            </a:extLst>
          </p:cNvPr>
          <p:cNvSpPr txBox="1">
            <a:spLocks/>
          </p:cNvSpPr>
          <p:nvPr/>
        </p:nvSpPr>
        <p:spPr>
          <a:xfrm>
            <a:off x="832665" y="4702629"/>
            <a:ext cx="7884882" cy="10569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500" b="1" dirty="0">
                <a:solidFill>
                  <a:srgbClr val="CC9900"/>
                </a:solidFill>
              </a:rPr>
              <a:t>When in doubt, report!</a:t>
            </a:r>
          </a:p>
        </p:txBody>
      </p:sp>
    </p:spTree>
    <p:extLst>
      <p:ext uri="{BB962C8B-B14F-4D97-AF65-F5344CB8AC3E}">
        <p14:creationId xmlns:p14="http://schemas.microsoft.com/office/powerpoint/2010/main" val="681298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9" y="372331"/>
            <a:ext cx="7977768" cy="717417"/>
          </a:xfrm>
        </p:spPr>
        <p:txBody>
          <a:bodyPr>
            <a:noAutofit/>
          </a:bodyPr>
          <a:lstStyle/>
          <a:p>
            <a:r>
              <a:rPr lang="en-US" dirty="0">
                <a:solidFill>
                  <a:schemeClr val="accent6"/>
                </a:solidFill>
              </a:rPr>
              <a:t>Resources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8" y="1132271"/>
            <a:ext cx="7977768" cy="5234460"/>
          </a:xfrm>
        </p:spPr>
        <p:txBody>
          <a:bodyPr>
            <a:noAutofit/>
          </a:bodyPr>
          <a:lstStyle/>
          <a:p>
            <a:pPr>
              <a:buClr>
                <a:schemeClr val="accent6"/>
              </a:buClr>
            </a:pPr>
            <a:r>
              <a:rPr lang="en-US" sz="2200" b="1" dirty="0">
                <a:solidFill>
                  <a:srgbClr val="CC9900"/>
                </a:solidFill>
              </a:rPr>
              <a:t>UH COI Resources page: </a:t>
            </a:r>
            <a:r>
              <a:rPr lang="en-US" sz="2200" dirty="0">
                <a:hlinkClick r:id="rId3"/>
              </a:rPr>
              <a:t>https://research.hawaii.edu/orc/conflicts-of-interest/resources/</a:t>
            </a:r>
            <a:endParaRPr lang="en-US" sz="2200" dirty="0"/>
          </a:p>
          <a:p>
            <a:pPr>
              <a:buClr>
                <a:schemeClr val="accent6"/>
              </a:buClr>
            </a:pPr>
            <a:r>
              <a:rPr lang="en-US" sz="2200" b="1" dirty="0">
                <a:solidFill>
                  <a:srgbClr val="CC9900"/>
                </a:solidFill>
              </a:rPr>
              <a:t>Submit UH COI Disclosure Form:</a:t>
            </a:r>
            <a:r>
              <a:rPr lang="en-US" sz="2200" dirty="0"/>
              <a:t> </a:t>
            </a:r>
            <a:r>
              <a:rPr lang="en-US" sz="2200" dirty="0">
                <a:hlinkClick r:id="rId4"/>
              </a:rPr>
              <a:t>https://research.hawaii.edu/orc/conflicts-of-interest/coi-disclosure/</a:t>
            </a:r>
            <a:endParaRPr lang="en-US" sz="2200" dirty="0"/>
          </a:p>
          <a:p>
            <a:pPr>
              <a:buClr>
                <a:schemeClr val="accent6"/>
              </a:buClr>
            </a:pPr>
            <a:r>
              <a:rPr lang="en-US" sz="2200" b="1" dirty="0">
                <a:solidFill>
                  <a:srgbClr val="CC9900"/>
                </a:solidFill>
              </a:rPr>
              <a:t>More information in foreign interference in university research:</a:t>
            </a:r>
            <a:r>
              <a:rPr lang="en-US" sz="2200" dirty="0"/>
              <a:t> </a:t>
            </a:r>
            <a:r>
              <a:rPr lang="en-US" sz="2200" dirty="0">
                <a:hlinkClick r:id="rId5"/>
              </a:rPr>
              <a:t>https://research.hawaii.edu/orc/export-controls/foreign-influence-in-university-research/</a:t>
            </a:r>
            <a:endParaRPr lang="en-US" sz="2200" dirty="0"/>
          </a:p>
          <a:p>
            <a:pPr>
              <a:buClr>
                <a:schemeClr val="accent6"/>
              </a:buClr>
            </a:pPr>
            <a:r>
              <a:rPr lang="en-US" sz="2200" b="1" dirty="0">
                <a:solidFill>
                  <a:srgbClr val="CC9900"/>
                </a:solidFill>
              </a:rPr>
              <a:t>NIH on foreign interference:</a:t>
            </a:r>
            <a:r>
              <a:rPr lang="en-US" sz="2200" dirty="0"/>
              <a:t> </a:t>
            </a:r>
            <a:r>
              <a:rPr lang="en-US" sz="2200" dirty="0">
                <a:hlinkClick r:id="rId6"/>
              </a:rPr>
              <a:t>https://grants.nih.gov/policy/foreign-interference.htm#:~:text=NIH%20and%20the%20biomedical%20research,information%20of%20the%20participating%20countries</a:t>
            </a:r>
            <a:r>
              <a:rPr lang="en-US" sz="2200" dirty="0"/>
              <a:t>.</a:t>
            </a:r>
          </a:p>
          <a:p>
            <a:pPr>
              <a:buClr>
                <a:schemeClr val="accent6"/>
              </a:buClr>
            </a:pPr>
            <a:endParaRPr lang="en-US" sz="2200" dirty="0"/>
          </a:p>
          <a:p>
            <a:pPr>
              <a:buClr>
                <a:schemeClr val="accent6"/>
              </a:buClr>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val="2108316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925266" y="570349"/>
            <a:ext cx="8596668" cy="673660"/>
          </a:xfrm>
        </p:spPr>
        <p:txBody>
          <a:bodyPr>
            <a:noAutofit/>
          </a:bodyPr>
          <a:lstStyle/>
          <a:p>
            <a:r>
              <a:rPr lang="en-US" dirty="0">
                <a:solidFill>
                  <a:schemeClr val="accent6"/>
                </a:solidFill>
              </a:rPr>
              <a:t>Contacts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925265" y="1419299"/>
            <a:ext cx="9928781" cy="4947431"/>
          </a:xfrm>
        </p:spPr>
        <p:txBody>
          <a:bodyPr>
            <a:noAutofit/>
          </a:bodyPr>
          <a:lstStyle/>
          <a:p>
            <a:pPr marL="0" indent="0">
              <a:buNone/>
            </a:pPr>
            <a:r>
              <a:rPr lang="en-US" sz="2400" b="1" dirty="0">
                <a:solidFill>
                  <a:srgbClr val="CC9900"/>
                </a:solidFill>
                <a:latin typeface="Calibri" panose="020F0502020204030204" pitchFamily="34" charset="0"/>
                <a:cs typeface="Calibri" panose="020F0502020204030204" pitchFamily="34" charset="0"/>
              </a:rPr>
              <a:t>Office of Research Compliance</a:t>
            </a:r>
            <a:r>
              <a:rPr lang="en-US" sz="2400" dirty="0">
                <a:latin typeface="Calibri" panose="020F0502020204030204" pitchFamily="34" charset="0"/>
                <a:cs typeface="Calibri" panose="020F0502020204030204" pitchFamily="34" charset="0"/>
              </a:rPr>
              <a:t> </a:t>
            </a:r>
          </a:p>
          <a:p>
            <a:pPr marL="0" indent="0">
              <a:buNone/>
            </a:pPr>
            <a:r>
              <a:rPr lang="en-US" sz="2400" dirty="0">
                <a:latin typeface="Calibri" panose="020F0502020204030204" pitchFamily="34" charset="0"/>
                <a:cs typeface="Calibri" panose="020F0502020204030204" pitchFamily="34" charset="0"/>
              </a:rPr>
              <a:t>Website: </a:t>
            </a:r>
            <a:r>
              <a:rPr lang="en-US" sz="2400" dirty="0">
                <a:latin typeface="Calibri" panose="020F0502020204030204" pitchFamily="34" charset="0"/>
                <a:cs typeface="Calibri" panose="020F0502020204030204" pitchFamily="34" charset="0"/>
                <a:hlinkClick r:id="rId3"/>
              </a:rPr>
              <a:t>research.hawaii.edu/orc</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Internal disclosure questions: </a:t>
            </a:r>
            <a:r>
              <a:rPr lang="en-US" sz="2400" dirty="0">
                <a:latin typeface="Calibri" panose="020F0502020204030204" pitchFamily="34" charset="0"/>
                <a:cs typeface="Calibri" panose="020F0502020204030204" pitchFamily="34" charset="0"/>
                <a:hlinkClick r:id="rId4"/>
              </a:rPr>
              <a:t>COI@hawaii.edu</a:t>
            </a:r>
            <a:endParaRPr lang="en-US" sz="2400" dirty="0">
              <a:latin typeface="Calibri" panose="020F0502020204030204" pitchFamily="34" charset="0"/>
              <a:cs typeface="Calibri" panose="020F0502020204030204" pitchFamily="34" charset="0"/>
            </a:endParaRPr>
          </a:p>
          <a:p>
            <a:pPr marL="0" indent="0">
              <a:buNone/>
            </a:pPr>
            <a:endParaRPr lang="en-US" sz="2400" dirty="0"/>
          </a:p>
          <a:p>
            <a:pPr marL="0" indent="0">
              <a:buNone/>
            </a:pPr>
            <a:r>
              <a:rPr lang="en-US" sz="2400" b="1" dirty="0">
                <a:solidFill>
                  <a:srgbClr val="CC9900"/>
                </a:solidFill>
                <a:latin typeface="Calibri" panose="020F0502020204030204" pitchFamily="34" charset="0"/>
                <a:cs typeface="Calibri" panose="020F0502020204030204" pitchFamily="34" charset="0"/>
              </a:rPr>
              <a:t>Office of Research Services</a:t>
            </a:r>
          </a:p>
          <a:p>
            <a:pPr marL="0" indent="0">
              <a:buNone/>
            </a:pPr>
            <a:r>
              <a:rPr lang="en-US" sz="2400" dirty="0">
                <a:latin typeface="Calibri" panose="020F0502020204030204" pitchFamily="34" charset="0"/>
                <a:cs typeface="Calibri" panose="020F0502020204030204" pitchFamily="34" charset="0"/>
              </a:rPr>
              <a:t>Website: </a:t>
            </a:r>
            <a:r>
              <a:rPr lang="en-US" sz="2400" dirty="0">
                <a:latin typeface="Calibri" panose="020F0502020204030204" pitchFamily="34" charset="0"/>
                <a:cs typeface="Calibri" panose="020F0502020204030204" pitchFamily="34" charset="0"/>
                <a:hlinkClick r:id="rId5"/>
              </a:rPr>
              <a:t>research.hawaii.edu/</a:t>
            </a:r>
            <a:r>
              <a:rPr lang="en-US" sz="2400" dirty="0" err="1">
                <a:latin typeface="Calibri" panose="020F0502020204030204" pitchFamily="34" charset="0"/>
                <a:cs typeface="Calibri" panose="020F0502020204030204" pitchFamily="34" charset="0"/>
                <a:hlinkClick r:id="rId5"/>
              </a:rPr>
              <a:t>ors</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ORS directory: </a:t>
            </a:r>
            <a:r>
              <a:rPr lang="en-US" sz="2400" dirty="0">
                <a:latin typeface="Calibri" panose="020F0502020204030204" pitchFamily="34" charset="0"/>
                <a:cs typeface="Calibri" panose="020F0502020204030204" pitchFamily="34" charset="0"/>
                <a:hlinkClick r:id="rId6"/>
              </a:rPr>
              <a:t>https://research.hawaii.edu/ors/</a:t>
            </a:r>
            <a:r>
              <a:rPr lang="en-US" sz="2400">
                <a:latin typeface="Calibri" panose="020F0502020204030204" pitchFamily="34" charset="0"/>
                <a:cs typeface="Calibri" panose="020F0502020204030204" pitchFamily="34" charset="0"/>
                <a:hlinkClick r:id="rId6"/>
              </a:rPr>
              <a:t>ors-directory/</a:t>
            </a:r>
            <a:endParaRPr lang="en-US" sz="2400">
              <a:latin typeface="Calibri" panose="020F0502020204030204" pitchFamily="34" charset="0"/>
              <a:cs typeface="Calibri" panose="020F0502020204030204" pitchFamily="34" charset="0"/>
            </a:endParaRPr>
          </a:p>
          <a:p>
            <a:pPr marL="0" indent="0">
              <a:buNone/>
            </a:pPr>
            <a:r>
              <a:rPr lang="en-US" sz="2400">
                <a:latin typeface="Calibri" panose="020F0502020204030204" pitchFamily="34" charset="0"/>
                <a:cs typeface="Calibri" panose="020F0502020204030204" pitchFamily="34" charset="0"/>
              </a:rPr>
              <a:t>ORS </a:t>
            </a:r>
            <a:r>
              <a:rPr lang="en-US" sz="2400" dirty="0">
                <a:latin typeface="Calibri" panose="020F0502020204030204" pitchFamily="34" charset="0"/>
                <a:cs typeface="Calibri" panose="020F0502020204030204" pitchFamily="34" charset="0"/>
              </a:rPr>
              <a:t>Helpline: </a:t>
            </a:r>
            <a:r>
              <a:rPr lang="en-US" sz="2400" dirty="0">
                <a:latin typeface="Calibri" panose="020F0502020204030204" pitchFamily="34" charset="0"/>
                <a:cs typeface="Calibri" panose="020F0502020204030204" pitchFamily="34" charset="0"/>
                <a:hlinkClick r:id="rId7"/>
              </a:rPr>
              <a:t>http://go.hawaii.edu/eVP</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 </a:t>
            </a:r>
          </a:p>
          <a:p>
            <a:pPr marL="0" indent="0">
              <a:buNone/>
            </a:pPr>
            <a:endParaRPr lang="en-US" sz="2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D2F1FA0D-E200-4DD7-B621-42223679742F}"/>
              </a:ext>
            </a:extLst>
          </p:cNvPr>
          <p:cNvSpPr>
            <a:spLocks noGrp="1"/>
          </p:cNvSpPr>
          <p:nvPr>
            <p:ph type="sldNum" sz="quarter" idx="12"/>
          </p:nvPr>
        </p:nvSpPr>
        <p:spPr/>
        <p:txBody>
          <a:bodyPr/>
          <a:lstStyle/>
          <a:p>
            <a:fld id="{6D22F896-40B5-4ADD-8801-0D06FADFA095}" type="slidenum">
              <a:rPr lang="en-US" smtClean="0"/>
              <a:pPr/>
              <a:t>45</a:t>
            </a:fld>
            <a:endParaRPr lang="en-US" dirty="0"/>
          </a:p>
        </p:txBody>
      </p:sp>
    </p:spTree>
    <p:extLst>
      <p:ext uri="{BB962C8B-B14F-4D97-AF65-F5344CB8AC3E}">
        <p14:creationId xmlns:p14="http://schemas.microsoft.com/office/powerpoint/2010/main" val="249433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8" y="395845"/>
            <a:ext cx="8751780" cy="717417"/>
          </a:xfrm>
        </p:spPr>
        <p:txBody>
          <a:bodyPr>
            <a:noAutofit/>
          </a:bodyPr>
          <a:lstStyle/>
          <a:p>
            <a:r>
              <a:rPr lang="en-US" dirty="0">
                <a:solidFill>
                  <a:schemeClr val="accent6"/>
                </a:solidFill>
              </a:rPr>
              <a:t>NSPM-33</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657033" y="1733796"/>
            <a:ext cx="6812546" cy="3966359"/>
          </a:xfrm>
        </p:spPr>
        <p:txBody>
          <a:bodyPr>
            <a:noAutofit/>
          </a:bodyPr>
          <a:lstStyle/>
          <a:p>
            <a:pPr marL="0" indent="0">
              <a:spcAft>
                <a:spcPts val="1000"/>
              </a:spcAft>
              <a:buClr>
                <a:schemeClr val="accent6"/>
              </a:buClr>
              <a:buNone/>
            </a:pPr>
            <a:r>
              <a:rPr lang="en-US" sz="2200" dirty="0"/>
              <a:t>Issues guidance to federal sponsoring agencies:</a:t>
            </a:r>
          </a:p>
          <a:p>
            <a:pPr>
              <a:spcAft>
                <a:spcPts val="1000"/>
              </a:spcAft>
              <a:buClr>
                <a:schemeClr val="accent6"/>
              </a:buClr>
              <a:buFont typeface="+mj-lt"/>
              <a:buAutoNum type="arabicPeriod"/>
            </a:pPr>
            <a:r>
              <a:rPr lang="en-US" sz="2200" dirty="0"/>
              <a:t>Disclosure Requirements and Standardization</a:t>
            </a:r>
          </a:p>
          <a:p>
            <a:pPr>
              <a:spcAft>
                <a:spcPts val="1000"/>
              </a:spcAft>
              <a:buClr>
                <a:schemeClr val="accent6"/>
              </a:buClr>
              <a:buFont typeface="+mj-lt"/>
              <a:buAutoNum type="arabicPeriod"/>
            </a:pPr>
            <a:r>
              <a:rPr lang="en-US" sz="2200" dirty="0"/>
              <a:t>Digital Persistent Identifiers</a:t>
            </a:r>
          </a:p>
          <a:p>
            <a:pPr>
              <a:spcAft>
                <a:spcPts val="1000"/>
              </a:spcAft>
              <a:buClr>
                <a:schemeClr val="accent6"/>
              </a:buClr>
              <a:buFont typeface="+mj-lt"/>
              <a:buAutoNum type="arabicPeriod"/>
            </a:pPr>
            <a:r>
              <a:rPr lang="en-US" sz="2200" dirty="0"/>
              <a:t>Consequences for Violation of Disclosure Requirements</a:t>
            </a:r>
          </a:p>
          <a:p>
            <a:pPr>
              <a:spcAft>
                <a:spcPts val="1000"/>
              </a:spcAft>
              <a:buClr>
                <a:schemeClr val="accent6"/>
              </a:buClr>
              <a:buFont typeface="+mj-lt"/>
              <a:buAutoNum type="arabicPeriod"/>
            </a:pPr>
            <a:r>
              <a:rPr lang="en-US" sz="2200" dirty="0"/>
              <a:t>Information Sharing</a:t>
            </a:r>
          </a:p>
          <a:p>
            <a:pPr>
              <a:spcAft>
                <a:spcPts val="1000"/>
              </a:spcAft>
              <a:buClr>
                <a:schemeClr val="accent6"/>
              </a:buClr>
              <a:buFont typeface="+mj-lt"/>
              <a:buAutoNum type="arabicPeriod"/>
            </a:pPr>
            <a:r>
              <a:rPr lang="en-US" sz="2200" dirty="0"/>
              <a:t>Research Security Programs</a:t>
            </a:r>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7133973" y="509172"/>
            <a:ext cx="4455686" cy="5857559"/>
          </a:xfrm>
          <a:prstGeom prst="rect">
            <a:avLst/>
          </a:prstGeom>
        </p:spPr>
      </p:pic>
    </p:spTree>
    <p:extLst>
      <p:ext uri="{BB962C8B-B14F-4D97-AF65-F5344CB8AC3E}">
        <p14:creationId xmlns:p14="http://schemas.microsoft.com/office/powerpoint/2010/main" val="39356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7" y="395845"/>
            <a:ext cx="9618679" cy="717417"/>
          </a:xfrm>
        </p:spPr>
        <p:txBody>
          <a:bodyPr>
            <a:noAutofit/>
          </a:bodyPr>
          <a:lstStyle/>
          <a:p>
            <a:r>
              <a:rPr lang="en-US" sz="3200" dirty="0">
                <a:solidFill>
                  <a:schemeClr val="accent6"/>
                </a:solidFill>
              </a:rPr>
              <a:t>NSPM-33: Standardization of 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79107" y="1933731"/>
            <a:ext cx="8522593" cy="4020284"/>
          </a:xfrm>
        </p:spPr>
        <p:txBody>
          <a:bodyPr>
            <a:noAutofit/>
          </a:bodyPr>
          <a:lstStyle/>
          <a:p>
            <a:pPr marL="0" indent="0">
              <a:spcAft>
                <a:spcPts val="1000"/>
              </a:spcAft>
              <a:buClr>
                <a:schemeClr val="accent6"/>
              </a:buClr>
              <a:buNone/>
            </a:pPr>
            <a:r>
              <a:rPr lang="en-US" sz="2200" dirty="0"/>
              <a:t>Nov 2023 Update:</a:t>
            </a:r>
          </a:p>
          <a:p>
            <a:r>
              <a:rPr lang="en-US" sz="1800" b="1" dirty="0">
                <a:solidFill>
                  <a:srgbClr val="FF0000"/>
                </a:solidFill>
                <a:effectLst/>
              </a:rPr>
              <a:t>Current Status: </a:t>
            </a:r>
            <a:endParaRPr lang="en-US" sz="2400" dirty="0">
              <a:effectLst/>
            </a:endParaRPr>
          </a:p>
          <a:p>
            <a:r>
              <a:rPr lang="en-US" dirty="0">
                <a:solidFill>
                  <a:srgbClr val="333333"/>
                </a:solidFill>
                <a:latin typeface="Arial" panose="020B0604020202020204" pitchFamily="34" charset="0"/>
              </a:rPr>
              <a:t>C</a:t>
            </a:r>
            <a:r>
              <a:rPr lang="en-US" b="0" i="0" u="none" strike="noStrike" dirty="0">
                <a:solidFill>
                  <a:srgbClr val="333333"/>
                </a:solidFill>
                <a:effectLst/>
                <a:latin typeface="Arial" panose="020B0604020202020204" pitchFamily="34" charset="0"/>
              </a:rPr>
              <a:t>ommon disclosure forms have been developed for:</a:t>
            </a:r>
          </a:p>
          <a:p>
            <a:pPr lvl="1"/>
            <a:r>
              <a:rPr lang="en-US" b="0" i="0" u="none" strike="noStrike" dirty="0">
                <a:solidFill>
                  <a:srgbClr val="333333"/>
                </a:solidFill>
                <a:effectLst/>
                <a:latin typeface="Arial" panose="020B0604020202020204" pitchFamily="34" charset="0"/>
              </a:rPr>
              <a:t>Biographical Sketch, and </a:t>
            </a:r>
          </a:p>
          <a:p>
            <a:pPr lvl="1"/>
            <a:r>
              <a:rPr lang="en-US" b="0" i="0" u="none" strike="noStrike" dirty="0">
                <a:solidFill>
                  <a:srgbClr val="333333"/>
                </a:solidFill>
                <a:effectLst/>
                <a:latin typeface="Arial" panose="020B0604020202020204" pitchFamily="34" charset="0"/>
              </a:rPr>
              <a:t>Current and Pending (Other) Support </a:t>
            </a:r>
          </a:p>
          <a:p>
            <a:pPr lvl="1"/>
            <a:r>
              <a:rPr lang="en-US" sz="1800" dirty="0">
                <a:effectLst/>
              </a:rPr>
              <a:t>The </a:t>
            </a:r>
            <a:r>
              <a:rPr lang="en-US" sz="1800" dirty="0">
                <a:solidFill>
                  <a:srgbClr val="0560BF"/>
                </a:solidFill>
                <a:effectLst/>
                <a:hlinkClick r:id="rId3"/>
              </a:rPr>
              <a:t>Common Disclosure </a:t>
            </a:r>
            <a:r>
              <a:rPr lang="en-US" sz="1800" dirty="0">
                <a:effectLst/>
              </a:rPr>
              <a:t>forms were published on 11/1/23. </a:t>
            </a:r>
          </a:p>
          <a:p>
            <a:r>
              <a:rPr lang="en-US" sz="1800" dirty="0">
                <a:effectLst/>
              </a:rPr>
              <a:t>The f</a:t>
            </a:r>
            <a:r>
              <a:rPr lang="en-US" sz="1800" b="1" dirty="0">
                <a:effectLst/>
              </a:rPr>
              <a:t>orms include individual certifications for disclosure accuracy and completeness. </a:t>
            </a:r>
          </a:p>
          <a:p>
            <a:r>
              <a:rPr lang="en-US" dirty="0"/>
              <a:t>Also includes updated </a:t>
            </a:r>
            <a:r>
              <a:rPr lang="en-US" dirty="0">
                <a:hlinkClick r:id="rId4"/>
              </a:rPr>
              <a:t>Definitions</a:t>
            </a:r>
            <a:r>
              <a:rPr lang="en-US" dirty="0"/>
              <a:t> (Nov 2023)</a:t>
            </a:r>
          </a:p>
          <a:p>
            <a:r>
              <a:rPr lang="en-US" sz="1800" dirty="0">
                <a:effectLst/>
              </a:rPr>
              <a:t>NSF will implement these forms with the PAPPG 24-1</a:t>
            </a:r>
          </a:p>
          <a:p>
            <a:pPr marL="0" indent="0">
              <a:spcAft>
                <a:spcPts val="1000"/>
              </a:spcAft>
              <a:buClr>
                <a:schemeClr val="accent6"/>
              </a:buClr>
              <a:buNone/>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43737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879107" y="395845"/>
            <a:ext cx="9618679" cy="717417"/>
          </a:xfrm>
        </p:spPr>
        <p:txBody>
          <a:bodyPr>
            <a:noAutofit/>
          </a:bodyPr>
          <a:lstStyle/>
          <a:p>
            <a:r>
              <a:rPr lang="en-US" sz="3200" dirty="0">
                <a:solidFill>
                  <a:schemeClr val="accent6"/>
                </a:solidFill>
              </a:rPr>
              <a:t>NSPM-33: Standardization of 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23288" y="1650670"/>
            <a:ext cx="8522593" cy="4845133"/>
          </a:xfrm>
        </p:spPr>
        <p:txBody>
          <a:bodyPr>
            <a:noAutofit/>
          </a:bodyPr>
          <a:lstStyle/>
          <a:p>
            <a:pPr marL="0" indent="0">
              <a:buNone/>
            </a:pPr>
            <a:r>
              <a:rPr lang="en-US" sz="1800" b="1" dirty="0">
                <a:effectLst/>
                <a:latin typeface="Arial" panose="020B0604020202020204" pitchFamily="34" charset="0"/>
                <a:hlinkClick r:id="rId3"/>
              </a:rPr>
              <a:t>CURRENT AND PENDING (OTHER) SUPPORT COMMON FORM</a:t>
            </a:r>
            <a:r>
              <a:rPr lang="en-US" sz="1800" b="1" dirty="0">
                <a:effectLst/>
                <a:latin typeface="Arial" panose="020B0604020202020204" pitchFamily="34" charset="0"/>
              </a:rPr>
              <a:t> </a:t>
            </a:r>
          </a:p>
          <a:p>
            <a:pPr marL="0" indent="0">
              <a:buNone/>
            </a:pPr>
            <a:r>
              <a:rPr lang="en-US" sz="1800" b="1" dirty="0">
                <a:effectLst/>
                <a:latin typeface="Arial" panose="020B0604020202020204" pitchFamily="34" charset="0"/>
              </a:rPr>
              <a:t>November 1, 2023 </a:t>
            </a:r>
            <a:endParaRPr lang="en-US" dirty="0"/>
          </a:p>
          <a:p>
            <a:pPr marL="0" indent="0">
              <a:buNone/>
            </a:pPr>
            <a:r>
              <a:rPr lang="en-US" sz="2000" dirty="0">
                <a:effectLst/>
                <a:latin typeface="ArialMT"/>
              </a:rPr>
              <a:t>“Consistent with NSPM-33, individuals are required to disclose contracts associated with participation in programs sponsored by foreign governments, instrumentalities, or entities, including </a:t>
            </a:r>
            <a:r>
              <a:rPr lang="en-US" sz="2000" b="1" dirty="0">
                <a:solidFill>
                  <a:srgbClr val="4270C1"/>
                </a:solidFill>
                <a:effectLst/>
                <a:latin typeface="Arial" panose="020B0604020202020204" pitchFamily="34" charset="0"/>
              </a:rPr>
              <a:t>foreign government-sponsored talent recruitment programs. </a:t>
            </a:r>
            <a:r>
              <a:rPr lang="en-US" sz="2000" dirty="0">
                <a:effectLst/>
                <a:latin typeface="ArialMT"/>
              </a:rPr>
              <a:t>Further, if individuals receive direct or indirect support that is funded by a foreign government-sponsored talent recruitment program, even where the support is provided through an intermediary and does not require membership in the foreign government-sponsored talent recruitment program, that support must be disclosed. Individuals must also report other foreign government sponsored or affiliated activities. In accordance with 42 USC § 19232, individuals are prohibited from being a party in a </a:t>
            </a:r>
            <a:r>
              <a:rPr lang="en-US" sz="2000" b="1" dirty="0">
                <a:solidFill>
                  <a:srgbClr val="4270C1"/>
                </a:solidFill>
                <a:effectLst/>
                <a:latin typeface="Arial" panose="020B0604020202020204" pitchFamily="34" charset="0"/>
              </a:rPr>
              <a:t>malign foreign talent recruitment program</a:t>
            </a:r>
            <a:r>
              <a:rPr lang="en-US" sz="2000" dirty="0">
                <a:effectLst/>
                <a:latin typeface="ArialMT"/>
              </a:rPr>
              <a:t>.”</a:t>
            </a:r>
            <a:endParaRPr lang="en-US" sz="2000" dirty="0">
              <a:effectLst/>
            </a:endParaRPr>
          </a:p>
          <a:p>
            <a:pPr>
              <a:spcAft>
                <a:spcPts val="1000"/>
              </a:spcAft>
              <a:buClr>
                <a:schemeClr val="accent6"/>
              </a:buClr>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62931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938484" y="217714"/>
            <a:ext cx="4793566" cy="717417"/>
          </a:xfrm>
        </p:spPr>
        <p:txBody>
          <a:bodyPr>
            <a:noAutofit/>
          </a:bodyPr>
          <a:lstStyle/>
          <a:p>
            <a:r>
              <a:rPr lang="en-US" sz="3200" dirty="0">
                <a:solidFill>
                  <a:schemeClr val="accent6"/>
                </a:solidFill>
              </a:rPr>
              <a:t>NSPM-33: Standardization of 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756127" y="1886104"/>
            <a:ext cx="4239157" cy="4037610"/>
          </a:xfrm>
        </p:spPr>
        <p:txBody>
          <a:bodyPr>
            <a:noAutofit/>
          </a:bodyPr>
          <a:lstStyle/>
          <a:p>
            <a:r>
              <a:rPr lang="en-US" sz="1800" dirty="0">
                <a:effectLst/>
                <a:latin typeface="ArialMT"/>
              </a:rPr>
              <a:t>A </a:t>
            </a:r>
            <a:r>
              <a:rPr lang="en-US" sz="1800" dirty="0">
                <a:effectLst/>
                <a:latin typeface="ArialMT"/>
                <a:hlinkClick r:id="rId3"/>
              </a:rPr>
              <a:t>table</a:t>
            </a:r>
            <a:r>
              <a:rPr lang="en-US" sz="1800" dirty="0">
                <a:effectLst/>
                <a:latin typeface="ArialMT"/>
              </a:rPr>
              <a:t> entitled, </a:t>
            </a:r>
            <a:r>
              <a:rPr lang="en-US" sz="1800" i="1" dirty="0">
                <a:effectLst/>
                <a:latin typeface="Arial" panose="020B0604020202020204" pitchFamily="34" charset="0"/>
              </a:rPr>
              <a:t>NSPM-33 Implementation Guidance Pre- and Post-award Disclosures Relating to the Biographical Sketch and Current and Pending (Other) Support1 </a:t>
            </a:r>
            <a:r>
              <a:rPr lang="en-US" sz="1800" dirty="0">
                <a:effectLst/>
                <a:latin typeface="ArialMT"/>
              </a:rPr>
              <a:t>has been created to provide helpful reference information regarding pre-award and post-award disclosures. The table includes the types of activities to be reported, where such activities must be reported in the application, as well as when updates are required in the application and award lifecycle. A final column identifies activities that are not required to be reported. </a:t>
            </a:r>
            <a:endParaRPr lang="en-US" sz="24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6" name="Picture 5"/>
          <p:cNvPicPr>
            <a:picLocks noChangeAspect="1"/>
          </p:cNvPicPr>
          <p:nvPr/>
        </p:nvPicPr>
        <p:blipFill>
          <a:blip r:embed="rId4"/>
          <a:stretch>
            <a:fillRect/>
          </a:stretch>
        </p:blipFill>
        <p:spPr>
          <a:xfrm>
            <a:off x="5709584" y="0"/>
            <a:ext cx="5583850" cy="6874687"/>
          </a:xfrm>
          <a:prstGeom prst="rect">
            <a:avLst/>
          </a:prstGeom>
        </p:spPr>
      </p:pic>
    </p:spTree>
    <p:extLst>
      <p:ext uri="{BB962C8B-B14F-4D97-AF65-F5344CB8AC3E}">
        <p14:creationId xmlns:p14="http://schemas.microsoft.com/office/powerpoint/2010/main" val="373715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43C-B9BC-45D7-B978-2DBCEBC49CA7}"/>
              </a:ext>
            </a:extLst>
          </p:cNvPr>
          <p:cNvSpPr>
            <a:spLocks noGrp="1"/>
          </p:cNvSpPr>
          <p:nvPr>
            <p:ph type="title"/>
          </p:nvPr>
        </p:nvSpPr>
        <p:spPr>
          <a:xfrm>
            <a:off x="938483" y="265216"/>
            <a:ext cx="9618679" cy="717417"/>
          </a:xfrm>
        </p:spPr>
        <p:txBody>
          <a:bodyPr>
            <a:noAutofit/>
          </a:bodyPr>
          <a:lstStyle/>
          <a:p>
            <a:r>
              <a:rPr lang="en-US" sz="3200" dirty="0">
                <a:solidFill>
                  <a:schemeClr val="accent6"/>
                </a:solidFill>
              </a:rPr>
              <a:t>NSPM-33: Consequences for Violation of </a:t>
            </a:r>
            <a:br>
              <a:rPr lang="en-US" sz="3200" dirty="0">
                <a:solidFill>
                  <a:schemeClr val="accent6"/>
                </a:solidFill>
              </a:rPr>
            </a:br>
            <a:r>
              <a:rPr lang="en-US" sz="3200" dirty="0">
                <a:solidFill>
                  <a:schemeClr val="accent6"/>
                </a:solidFill>
              </a:rPr>
              <a:t>Disclosure Requirements</a:t>
            </a:r>
          </a:p>
        </p:txBody>
      </p:sp>
      <p:sp>
        <p:nvSpPr>
          <p:cNvPr id="3" name="Content Placeholder 2">
            <a:extLst>
              <a:ext uri="{FF2B5EF4-FFF2-40B4-BE49-F238E27FC236}">
                <a16:creationId xmlns:a16="http://schemas.microsoft.com/office/drawing/2014/main" id="{5E1DA2B4-C54A-472E-A3E6-DC7C3862A529}"/>
              </a:ext>
            </a:extLst>
          </p:cNvPr>
          <p:cNvSpPr>
            <a:spLocks noGrp="1"/>
          </p:cNvSpPr>
          <p:nvPr>
            <p:ph idx="1"/>
          </p:nvPr>
        </p:nvSpPr>
        <p:spPr>
          <a:xfrm>
            <a:off x="823288" y="1686296"/>
            <a:ext cx="8296961" cy="5038373"/>
          </a:xfrm>
        </p:spPr>
        <p:txBody>
          <a:bodyPr>
            <a:noAutofit/>
          </a:bodyPr>
          <a:lstStyle/>
          <a:p>
            <a:pPr marL="0" indent="0">
              <a:spcAft>
                <a:spcPts val="1000"/>
              </a:spcAft>
              <a:buClr>
                <a:schemeClr val="accent6"/>
              </a:buClr>
              <a:buNone/>
            </a:pPr>
            <a:r>
              <a:rPr lang="en-US" sz="2200" dirty="0"/>
              <a:t>Serious potential consequences for the University:</a:t>
            </a:r>
          </a:p>
          <a:p>
            <a:pPr>
              <a:spcAft>
                <a:spcPts val="1000"/>
              </a:spcAft>
              <a:buClr>
                <a:schemeClr val="accent6"/>
              </a:buClr>
            </a:pPr>
            <a:r>
              <a:rPr lang="en-US" sz="2200" dirty="0"/>
              <a:t>Rejection of an R&amp;D application</a:t>
            </a:r>
          </a:p>
          <a:p>
            <a:pPr>
              <a:spcAft>
                <a:spcPts val="1000"/>
              </a:spcAft>
              <a:buClr>
                <a:schemeClr val="accent6"/>
              </a:buClr>
            </a:pPr>
            <a:r>
              <a:rPr lang="en-US" sz="2200" dirty="0"/>
              <a:t>Preserving an award, but requiring removal of certain individuals</a:t>
            </a:r>
          </a:p>
          <a:p>
            <a:pPr>
              <a:spcAft>
                <a:spcPts val="1000"/>
              </a:spcAft>
              <a:buClr>
                <a:schemeClr val="accent6"/>
              </a:buClr>
            </a:pPr>
            <a:r>
              <a:rPr lang="en-US" sz="2200" dirty="0"/>
              <a:t>Suspension or termination of an R&amp;D award</a:t>
            </a:r>
          </a:p>
          <a:p>
            <a:pPr>
              <a:spcAft>
                <a:spcPts val="1000"/>
              </a:spcAft>
              <a:buClr>
                <a:schemeClr val="accent6"/>
              </a:buClr>
            </a:pPr>
            <a:r>
              <a:rPr lang="en-US" sz="2200" dirty="0"/>
              <a:t>Suspension or denial of Title IV funds by the Department of Education (resulting in denial of federal student aid)</a:t>
            </a:r>
          </a:p>
          <a:p>
            <a:pPr>
              <a:spcAft>
                <a:spcPts val="1000"/>
              </a:spcAft>
              <a:buClr>
                <a:schemeClr val="accent6"/>
              </a:buClr>
            </a:pPr>
            <a:r>
              <a:rPr lang="en-US" sz="2200" dirty="0"/>
              <a:t>Alert other federal agencies of the non-compliance</a:t>
            </a:r>
          </a:p>
          <a:p>
            <a:pPr lvl="1">
              <a:spcAft>
                <a:spcPts val="1000"/>
              </a:spcAft>
              <a:buClr>
                <a:schemeClr val="accent6"/>
              </a:buClr>
            </a:pPr>
            <a:endParaRPr lang="en-US" sz="2200" dirty="0"/>
          </a:p>
        </p:txBody>
      </p:sp>
      <p:sp>
        <p:nvSpPr>
          <p:cNvPr id="4" name="Slide Number Placeholder 3">
            <a:extLst>
              <a:ext uri="{FF2B5EF4-FFF2-40B4-BE49-F238E27FC236}">
                <a16:creationId xmlns:a16="http://schemas.microsoft.com/office/drawing/2014/main" id="{E43B27D3-6388-4CBE-84C3-93EBBE190340}"/>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709195333"/>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13124</TotalTime>
  <Words>3314</Words>
  <Application>Microsoft Office PowerPoint</Application>
  <PresentationFormat>Widescreen</PresentationFormat>
  <Paragraphs>369</Paragraphs>
  <Slides>45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ArialMT</vt:lpstr>
      <vt:lpstr>Calibri</vt:lpstr>
      <vt:lpstr>Trebuchet MS</vt:lpstr>
      <vt:lpstr>Wingdings 3</vt:lpstr>
      <vt:lpstr>Facet</vt:lpstr>
      <vt:lpstr>Protecting UH Research</vt:lpstr>
      <vt:lpstr>Purpose</vt:lpstr>
      <vt:lpstr>Examples</vt:lpstr>
      <vt:lpstr>White House focus on research security</vt:lpstr>
      <vt:lpstr>NSPM-33</vt:lpstr>
      <vt:lpstr>NSPM-33: Standardization of Disclosure Requirements</vt:lpstr>
      <vt:lpstr>NSPM-33: Standardization of Disclosure Requirements</vt:lpstr>
      <vt:lpstr>NSPM-33: Standardization of Disclosure Requirements</vt:lpstr>
      <vt:lpstr>NSPM-33: Consequences for Violation of  Disclosure Requirements</vt:lpstr>
      <vt:lpstr>NSPM-33: Research Security Program</vt:lpstr>
      <vt:lpstr>Extramural Disclosure Training (EDT) </vt:lpstr>
      <vt:lpstr>Internal and External Disclosures</vt:lpstr>
      <vt:lpstr>Disclosures to the University</vt:lpstr>
      <vt:lpstr>UH COI Policies</vt:lpstr>
      <vt:lpstr>Conflicts of Interest (COI)</vt:lpstr>
      <vt:lpstr>Conflicts of Interest (COI)</vt:lpstr>
      <vt:lpstr>Conflicts of Interest (COI)</vt:lpstr>
      <vt:lpstr>Conflicts of Interest (COI)</vt:lpstr>
      <vt:lpstr>Conflicts of Interest (COI)</vt:lpstr>
      <vt:lpstr>Conflicts of Interest (COI)</vt:lpstr>
      <vt:lpstr>Conflicts of Interest (COI)</vt:lpstr>
      <vt:lpstr>Conflicts of Interest (COI)</vt:lpstr>
      <vt:lpstr>Significant Financial Interests (SFIs)</vt:lpstr>
      <vt:lpstr>Internal COI Disclosure Examples</vt:lpstr>
      <vt:lpstr>What is excluded from disclosure?</vt:lpstr>
      <vt:lpstr>Important Note</vt:lpstr>
      <vt:lpstr>UH Conflict of Commitment Policies</vt:lpstr>
      <vt:lpstr>Conflicts of Commitment (COC)</vt:lpstr>
      <vt:lpstr>Conflicts of Commitment (COC)</vt:lpstr>
      <vt:lpstr>Conflicts of Commitment (COC)</vt:lpstr>
      <vt:lpstr>Intellectual Property and Inventions</vt:lpstr>
      <vt:lpstr>Disclosures to Sponsors</vt:lpstr>
      <vt:lpstr>Sponsor-Specific Disclosures</vt:lpstr>
      <vt:lpstr>Sponsor-Specific Disclosures</vt:lpstr>
      <vt:lpstr>National Institutes of Health (NIH)</vt:lpstr>
      <vt:lpstr>NIH Biographical Sketch</vt:lpstr>
      <vt:lpstr>NIH Other Support</vt:lpstr>
      <vt:lpstr>NIH Other Support</vt:lpstr>
      <vt:lpstr>NIH Other Support</vt:lpstr>
      <vt:lpstr>NSF Disclosure Requirements</vt:lpstr>
      <vt:lpstr>NSF Disclosure Requirements</vt:lpstr>
      <vt:lpstr>NASA Restriction</vt:lpstr>
      <vt:lpstr>Consequences for Non-Disclosure</vt:lpstr>
      <vt:lpstr>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Darcie Yoshinaga</dc:creator>
  <cp:lastModifiedBy>Victoria</cp:lastModifiedBy>
  <cp:revision>231</cp:revision>
  <cp:lastPrinted>2022-11-01T18:51:47Z</cp:lastPrinted>
  <dcterms:created xsi:type="dcterms:W3CDTF">2021-08-17T20:09:41Z</dcterms:created>
  <dcterms:modified xsi:type="dcterms:W3CDTF">2023-11-16T18:38:12Z</dcterms:modified>
</cp:coreProperties>
</file>