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7" r:id="rId2"/>
    <p:sldId id="272" r:id="rId3"/>
    <p:sldId id="281" r:id="rId4"/>
    <p:sldId id="280" r:id="rId5"/>
    <p:sldId id="273" r:id="rId6"/>
    <p:sldId id="274" r:id="rId7"/>
    <p:sldId id="276" r:id="rId8"/>
    <p:sldId id="277" r:id="rId9"/>
    <p:sldId id="282" r:id="rId10"/>
    <p:sldId id="279" r:id="rId11"/>
    <p:sldId id="278" r:id="rId12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rcie Yoshinaga" initials="DY" lastIdx="2" clrIdx="0">
    <p:extLst>
      <p:ext uri="{19B8F6BF-5375-455C-9EA6-DF929625EA0E}">
        <p15:presenceInfo xmlns:p15="http://schemas.microsoft.com/office/powerpoint/2012/main" userId="S-1-5-21-3906983604-2789774026-3150535315-111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17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4D0282-7C04-45A6-8042-8DDA356090F1}" type="doc">
      <dgm:prSet loTypeId="urn:microsoft.com/office/officeart/2005/8/layout/process1" loCatId="process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FA4B809-9BD3-4D3D-89B5-4C850CA69A21}">
      <dgm:prSet phldrT="[Text]"/>
      <dgm:spPr>
        <a:solidFill>
          <a:schemeClr val="tx1">
            <a:lumMod val="50000"/>
            <a:lumOff val="50000"/>
          </a:schemeClr>
        </a:solidFill>
        <a:ln>
          <a:noFill/>
        </a:ln>
        <a:effectLst>
          <a:outerShdw blurRad="76200" dir="13500000" sy="23000" kx="1200000" algn="br" rotWithShape="0">
            <a:prstClr val="black">
              <a:alpha val="20000"/>
            </a:prstClr>
          </a:outerShdw>
        </a:effectLst>
      </dgm:spPr>
      <dgm:t>
        <a:bodyPr anchor="t" anchorCtr="0"/>
        <a:lstStyle/>
        <a:p>
          <a:pPr algn="l"/>
          <a:r>
            <a:rPr lang="en-US" u="sng" dirty="0"/>
            <a:t>July 2022 to March 2023</a:t>
          </a:r>
        </a:p>
      </dgm:t>
    </dgm:pt>
    <dgm:pt modelId="{9E6B0A5E-A794-41B0-8F59-62AA92A2CDB4}" type="parTrans" cxnId="{5FCF545E-BA9D-4175-8A57-129AB280404E}">
      <dgm:prSet/>
      <dgm:spPr/>
      <dgm:t>
        <a:bodyPr/>
        <a:lstStyle/>
        <a:p>
          <a:endParaRPr lang="en-US"/>
        </a:p>
      </dgm:t>
    </dgm:pt>
    <dgm:pt modelId="{47B8B711-3E7B-44A8-93D3-8F2923FFF960}" type="sibTrans" cxnId="{5FCF545E-BA9D-4175-8A57-129AB280404E}">
      <dgm:prSet/>
      <dgm:spPr/>
      <dgm:t>
        <a:bodyPr/>
        <a:lstStyle/>
        <a:p>
          <a:endParaRPr lang="en-US"/>
        </a:p>
      </dgm:t>
    </dgm:pt>
    <dgm:pt modelId="{94D204AF-AF44-461E-8D9F-9EF3CE06D40E}">
      <dgm:prSet phldrT="[Text]"/>
      <dgm:spPr>
        <a:effectLst>
          <a:outerShdw blurRad="76200" dir="13500000" sy="23000" kx="1200000" algn="br" rotWithShape="0">
            <a:prstClr val="black">
              <a:alpha val="20000"/>
            </a:prstClr>
          </a:outerShdw>
        </a:effectLst>
      </dgm:spPr>
      <dgm:t>
        <a:bodyPr/>
        <a:lstStyle/>
        <a:p>
          <a:r>
            <a:rPr lang="en-US" u="sng" dirty="0"/>
            <a:t>January 2023</a:t>
          </a:r>
        </a:p>
      </dgm:t>
    </dgm:pt>
    <dgm:pt modelId="{2253D19F-C163-478A-ADD3-344C062265E6}" type="parTrans" cxnId="{9BF4CA5D-6CB7-42A2-A973-99A91D0329CE}">
      <dgm:prSet/>
      <dgm:spPr/>
      <dgm:t>
        <a:bodyPr/>
        <a:lstStyle/>
        <a:p>
          <a:endParaRPr lang="en-US"/>
        </a:p>
      </dgm:t>
    </dgm:pt>
    <dgm:pt modelId="{23363A20-D05E-4BB6-919D-6C5B0899D11A}" type="sibTrans" cxnId="{9BF4CA5D-6CB7-42A2-A973-99A91D0329CE}">
      <dgm:prSet/>
      <dgm:spPr/>
      <dgm:t>
        <a:bodyPr/>
        <a:lstStyle/>
        <a:p>
          <a:endParaRPr lang="en-US"/>
        </a:p>
      </dgm:t>
    </dgm:pt>
    <dgm:pt modelId="{CEBB84D3-E004-4F5E-BC99-5FFB63D321F8}">
      <dgm:prSet phldrT="[Text]"/>
      <dgm:spPr>
        <a:effectLst>
          <a:outerShdw blurRad="76200" dir="13500000" sy="23000" kx="1200000" algn="br" rotWithShape="0">
            <a:prstClr val="black">
              <a:alpha val="20000"/>
            </a:prstClr>
          </a:outerShdw>
        </a:effectLst>
      </dgm:spPr>
      <dgm:t>
        <a:bodyPr/>
        <a:lstStyle/>
        <a:p>
          <a:r>
            <a:rPr lang="en-US" dirty="0"/>
            <a:t>Implement monitoring plan for remaining “Meets” accounts</a:t>
          </a:r>
        </a:p>
      </dgm:t>
    </dgm:pt>
    <dgm:pt modelId="{9FD96963-5DF8-474D-981A-82549C82C81B}" type="parTrans" cxnId="{6BA877A9-ABF3-4AEA-A4BB-609F71BC8B78}">
      <dgm:prSet/>
      <dgm:spPr/>
      <dgm:t>
        <a:bodyPr/>
        <a:lstStyle/>
        <a:p>
          <a:endParaRPr lang="en-US"/>
        </a:p>
      </dgm:t>
    </dgm:pt>
    <dgm:pt modelId="{B6C3D84C-8200-43EE-875A-3B34C987CC0B}" type="sibTrans" cxnId="{6BA877A9-ABF3-4AEA-A4BB-609F71BC8B78}">
      <dgm:prSet/>
      <dgm:spPr/>
      <dgm:t>
        <a:bodyPr/>
        <a:lstStyle/>
        <a:p>
          <a:endParaRPr lang="en-US"/>
        </a:p>
      </dgm:t>
    </dgm:pt>
    <dgm:pt modelId="{3A7C09F0-FF45-4FDC-85E6-DDC25874FE57}">
      <dgm:prSet phldrT="[Text]"/>
      <dgm:spPr>
        <a:solidFill>
          <a:schemeClr val="tx1">
            <a:lumMod val="50000"/>
            <a:lumOff val="50000"/>
          </a:schemeClr>
        </a:solidFill>
        <a:ln>
          <a:solidFill>
            <a:schemeClr val="tx1">
              <a:lumMod val="50000"/>
              <a:lumOff val="50000"/>
            </a:schemeClr>
          </a:solidFill>
        </a:ln>
        <a:effectLst>
          <a:outerShdw blurRad="76200" dir="13500000" sy="23000" kx="1200000" algn="br" rotWithShape="0">
            <a:prstClr val="black">
              <a:alpha val="20000"/>
            </a:prstClr>
          </a:outerShdw>
        </a:effectLst>
      </dgm:spPr>
      <dgm:t>
        <a:bodyPr/>
        <a:lstStyle/>
        <a:p>
          <a:r>
            <a:rPr lang="en-US" u="sng" dirty="0"/>
            <a:t>April to June 2023</a:t>
          </a:r>
        </a:p>
      </dgm:t>
    </dgm:pt>
    <dgm:pt modelId="{6A19E819-AA5C-4FD5-871C-7EA5AD7985A5}" type="parTrans" cxnId="{FF33987E-79C3-4ECB-AE58-1DEB4D3818A8}">
      <dgm:prSet/>
      <dgm:spPr/>
      <dgm:t>
        <a:bodyPr/>
        <a:lstStyle/>
        <a:p>
          <a:endParaRPr lang="en-US"/>
        </a:p>
      </dgm:t>
    </dgm:pt>
    <dgm:pt modelId="{FA6212B4-811C-4250-B9B0-9E4E22D07F38}" type="sibTrans" cxnId="{FF33987E-79C3-4ECB-AE58-1DEB4D3818A8}">
      <dgm:prSet/>
      <dgm:spPr/>
      <dgm:t>
        <a:bodyPr/>
        <a:lstStyle/>
        <a:p>
          <a:endParaRPr lang="en-US"/>
        </a:p>
      </dgm:t>
    </dgm:pt>
    <dgm:pt modelId="{54BD661E-4249-43B7-BF11-966C553936BC}">
      <dgm:prSet phldrT="[Text]"/>
      <dgm:spPr>
        <a:solidFill>
          <a:schemeClr val="tx1">
            <a:lumMod val="50000"/>
            <a:lumOff val="50000"/>
          </a:schemeClr>
        </a:solidFill>
        <a:ln>
          <a:solidFill>
            <a:schemeClr val="tx1">
              <a:lumMod val="50000"/>
              <a:lumOff val="50000"/>
            </a:schemeClr>
          </a:solidFill>
        </a:ln>
        <a:effectLst>
          <a:outerShdw blurRad="76200" dir="13500000" sy="23000" kx="1200000" algn="br" rotWithShape="0">
            <a:prstClr val="black">
              <a:alpha val="20000"/>
            </a:prstClr>
          </a:outerShdw>
        </a:effectLst>
      </dgm:spPr>
      <dgm:t>
        <a:bodyPr/>
        <a:lstStyle/>
        <a:p>
          <a:r>
            <a:rPr lang="en-US" dirty="0"/>
            <a:t>Transfer remaining accounts from RCUH to appropriate fund at UH</a:t>
          </a:r>
        </a:p>
      </dgm:t>
    </dgm:pt>
    <dgm:pt modelId="{1F3E32A8-3817-4CE1-9F0D-6D438BFD7E5A}" type="parTrans" cxnId="{3A55F1B3-061C-4E3C-B047-DA2C80899883}">
      <dgm:prSet/>
      <dgm:spPr/>
      <dgm:t>
        <a:bodyPr/>
        <a:lstStyle/>
        <a:p>
          <a:endParaRPr lang="en-US"/>
        </a:p>
      </dgm:t>
    </dgm:pt>
    <dgm:pt modelId="{23D96054-0FC0-4A04-91FA-4CE50ACA9AD2}" type="sibTrans" cxnId="{3A55F1B3-061C-4E3C-B047-DA2C80899883}">
      <dgm:prSet/>
      <dgm:spPr/>
      <dgm:t>
        <a:bodyPr/>
        <a:lstStyle/>
        <a:p>
          <a:endParaRPr lang="en-US"/>
        </a:p>
      </dgm:t>
    </dgm:pt>
    <dgm:pt modelId="{42885AE0-4767-4DE6-977E-146DCF250B8B}">
      <dgm:prSet phldrT="[Text]"/>
      <dgm:spPr>
        <a:effectLst>
          <a:outerShdw blurRad="76200" dir="13500000" sy="23000" kx="1200000" algn="br" rotWithShape="0">
            <a:prstClr val="black">
              <a:alpha val="20000"/>
            </a:prstClr>
          </a:outerShdw>
        </a:effectLst>
      </dgm:spPr>
      <dgm:t>
        <a:bodyPr/>
        <a:lstStyle/>
        <a:p>
          <a:r>
            <a:rPr lang="en-US" dirty="0"/>
            <a:t>Conduct Training</a:t>
          </a:r>
        </a:p>
      </dgm:t>
    </dgm:pt>
    <dgm:pt modelId="{84AEA435-6A46-4242-9BC8-7034B946634D}" type="parTrans" cxnId="{09EA201E-560E-4191-8516-84CEF55A1AAF}">
      <dgm:prSet/>
      <dgm:spPr/>
      <dgm:t>
        <a:bodyPr/>
        <a:lstStyle/>
        <a:p>
          <a:endParaRPr lang="en-US"/>
        </a:p>
      </dgm:t>
    </dgm:pt>
    <dgm:pt modelId="{A2DC426C-AB92-4A12-B039-023E67989074}" type="sibTrans" cxnId="{09EA201E-560E-4191-8516-84CEF55A1AAF}">
      <dgm:prSet/>
      <dgm:spPr/>
      <dgm:t>
        <a:bodyPr/>
        <a:lstStyle/>
        <a:p>
          <a:endParaRPr lang="en-US"/>
        </a:p>
      </dgm:t>
    </dgm:pt>
    <dgm:pt modelId="{547A02D8-0B66-4494-92AF-1D58475DB1D9}">
      <dgm:prSet phldrT="[Text]"/>
      <dgm:spPr>
        <a:solidFill>
          <a:schemeClr val="tx1">
            <a:lumMod val="50000"/>
            <a:lumOff val="50000"/>
          </a:schemeClr>
        </a:solidFill>
        <a:effectLst>
          <a:outerShdw blurRad="76200" dir="13500000" sy="23000" kx="1200000" algn="br" rotWithShape="0">
            <a:prstClr val="black">
              <a:alpha val="20000"/>
            </a:prstClr>
          </a:outerShdw>
        </a:effectLst>
      </dgm:spPr>
      <dgm:t>
        <a:bodyPr anchor="t" anchorCtr="0"/>
        <a:lstStyle/>
        <a:p>
          <a:pPr algn="l"/>
          <a:r>
            <a:rPr lang="en-US" dirty="0"/>
            <a:t>Address Surplus/Deficits in accounts and develop resolution plan </a:t>
          </a:r>
        </a:p>
      </dgm:t>
    </dgm:pt>
    <dgm:pt modelId="{8A3A949D-EC6A-4A35-972D-AFA167A6000C}" type="parTrans" cxnId="{1D12E93C-3CD5-4EC9-9828-A61D6FEF5C13}">
      <dgm:prSet/>
      <dgm:spPr/>
      <dgm:t>
        <a:bodyPr/>
        <a:lstStyle/>
        <a:p>
          <a:endParaRPr lang="en-US"/>
        </a:p>
      </dgm:t>
    </dgm:pt>
    <dgm:pt modelId="{E84DA082-BB71-4161-BC03-BBDFE2BAEC1A}" type="sibTrans" cxnId="{1D12E93C-3CD5-4EC9-9828-A61D6FEF5C13}">
      <dgm:prSet/>
      <dgm:spPr/>
      <dgm:t>
        <a:bodyPr/>
        <a:lstStyle/>
        <a:p>
          <a:endParaRPr lang="en-US"/>
        </a:p>
      </dgm:t>
    </dgm:pt>
    <dgm:pt modelId="{51FCB1DF-9A03-4949-925F-9892F535A06F}">
      <dgm:prSet phldrT="[Text]"/>
      <dgm:spPr>
        <a:solidFill>
          <a:schemeClr val="tx1">
            <a:lumMod val="50000"/>
            <a:lumOff val="50000"/>
          </a:schemeClr>
        </a:solidFill>
        <a:ln>
          <a:noFill/>
        </a:ln>
        <a:effectLst>
          <a:outerShdw blurRad="76200" dir="13500000" sy="23000" kx="1200000" algn="br" rotWithShape="0">
            <a:prstClr val="black">
              <a:alpha val="20000"/>
            </a:prstClr>
          </a:outerShdw>
        </a:effectLst>
      </dgm:spPr>
      <dgm:t>
        <a:bodyPr anchor="t" anchorCtr="0"/>
        <a:lstStyle/>
        <a:p>
          <a:pPr algn="l"/>
          <a:r>
            <a:rPr lang="en-US" dirty="0"/>
            <a:t>Transition or close “Does not Meet” Accounts</a:t>
          </a:r>
        </a:p>
      </dgm:t>
    </dgm:pt>
    <dgm:pt modelId="{032A1B38-0C20-419C-BABC-0E670B33548D}" type="parTrans" cxnId="{72477A08-A0F5-464B-8D66-C147B056FD1B}">
      <dgm:prSet/>
      <dgm:spPr/>
      <dgm:t>
        <a:bodyPr/>
        <a:lstStyle/>
        <a:p>
          <a:endParaRPr lang="en-US"/>
        </a:p>
      </dgm:t>
    </dgm:pt>
    <dgm:pt modelId="{FF9E52E4-BB79-443B-A31F-9D305DDD35BF}" type="sibTrans" cxnId="{72477A08-A0F5-464B-8D66-C147B056FD1B}">
      <dgm:prSet/>
      <dgm:spPr/>
      <dgm:t>
        <a:bodyPr/>
        <a:lstStyle/>
        <a:p>
          <a:endParaRPr lang="en-US"/>
        </a:p>
      </dgm:t>
    </dgm:pt>
    <dgm:pt modelId="{786B8AA9-8237-4909-88A3-FF1477AA9E28}">
      <dgm:prSet phldrT="[Text]"/>
      <dgm:spPr>
        <a:solidFill>
          <a:schemeClr val="tx1">
            <a:lumMod val="50000"/>
            <a:lumOff val="50000"/>
          </a:schemeClr>
        </a:solidFill>
        <a:ln>
          <a:noFill/>
        </a:ln>
      </dgm:spPr>
      <dgm:t>
        <a:bodyPr anchor="t" anchorCtr="0"/>
        <a:lstStyle/>
        <a:p>
          <a:pPr algn="l"/>
          <a:r>
            <a:rPr lang="en-US" u="sng" dirty="0"/>
            <a:t>July to October 2022</a:t>
          </a:r>
        </a:p>
      </dgm:t>
    </dgm:pt>
    <dgm:pt modelId="{FDFCD954-C669-457C-959E-4989A2882D33}" type="parTrans" cxnId="{BD5510FF-130C-47A1-A545-EC6D14080D5B}">
      <dgm:prSet/>
      <dgm:spPr/>
      <dgm:t>
        <a:bodyPr/>
        <a:lstStyle/>
        <a:p>
          <a:endParaRPr lang="en-US"/>
        </a:p>
      </dgm:t>
    </dgm:pt>
    <dgm:pt modelId="{C9D314A3-DF37-4AB0-B16F-548051163CC7}" type="sibTrans" cxnId="{BD5510FF-130C-47A1-A545-EC6D14080D5B}">
      <dgm:prSet/>
      <dgm:spPr/>
      <dgm:t>
        <a:bodyPr/>
        <a:lstStyle/>
        <a:p>
          <a:endParaRPr lang="en-US"/>
        </a:p>
      </dgm:t>
    </dgm:pt>
    <dgm:pt modelId="{34F189E3-57EF-496A-B822-7FC438D336EB}">
      <dgm:prSet phldrT="[Text]"/>
      <dgm:spPr>
        <a:solidFill>
          <a:schemeClr val="tx1">
            <a:lumMod val="50000"/>
            <a:lumOff val="50000"/>
          </a:schemeClr>
        </a:solidFill>
        <a:ln>
          <a:noFill/>
        </a:ln>
      </dgm:spPr>
      <dgm:t>
        <a:bodyPr anchor="t" anchorCtr="0"/>
        <a:lstStyle/>
        <a:p>
          <a:pPr algn="l"/>
          <a:r>
            <a:rPr lang="en-US" u="none" dirty="0"/>
            <a:t>Update Revolving Fund policies and procedures</a:t>
          </a:r>
        </a:p>
      </dgm:t>
    </dgm:pt>
    <dgm:pt modelId="{E28D3FFC-3834-4B30-977B-BB0A06BD6266}" type="parTrans" cxnId="{BFF18EDF-1FF7-4AF0-86D4-1BC96AA6C735}">
      <dgm:prSet/>
      <dgm:spPr/>
      <dgm:t>
        <a:bodyPr/>
        <a:lstStyle/>
        <a:p>
          <a:endParaRPr lang="en-US"/>
        </a:p>
      </dgm:t>
    </dgm:pt>
    <dgm:pt modelId="{8C2D9994-3FA6-410B-B50C-B36B824AB55C}" type="sibTrans" cxnId="{BFF18EDF-1FF7-4AF0-86D4-1BC96AA6C735}">
      <dgm:prSet/>
      <dgm:spPr/>
      <dgm:t>
        <a:bodyPr/>
        <a:lstStyle/>
        <a:p>
          <a:endParaRPr lang="en-US"/>
        </a:p>
      </dgm:t>
    </dgm:pt>
    <dgm:pt modelId="{95CDED2C-E04F-4000-BFEC-7D7C9BF39596}">
      <dgm:prSet phldrT="[Text]"/>
      <dgm:spPr>
        <a:solidFill>
          <a:schemeClr val="tx1">
            <a:lumMod val="50000"/>
            <a:lumOff val="50000"/>
          </a:schemeClr>
        </a:solidFill>
        <a:ln>
          <a:noFill/>
        </a:ln>
      </dgm:spPr>
      <dgm:t>
        <a:bodyPr anchor="t" anchorCtr="0"/>
        <a:lstStyle/>
        <a:p>
          <a:pPr algn="l"/>
          <a:r>
            <a:rPr lang="en-US" u="none" dirty="0"/>
            <a:t>Hire personnel for Revolving Account oversight role</a:t>
          </a:r>
        </a:p>
      </dgm:t>
    </dgm:pt>
    <dgm:pt modelId="{284E8CDC-E8AB-43A4-8800-2B5673CCCB5A}" type="parTrans" cxnId="{0D0D3447-F70A-459E-9033-FFE455A3D2EB}">
      <dgm:prSet/>
      <dgm:spPr/>
      <dgm:t>
        <a:bodyPr/>
        <a:lstStyle/>
        <a:p>
          <a:endParaRPr lang="en-US"/>
        </a:p>
      </dgm:t>
    </dgm:pt>
    <dgm:pt modelId="{14AF8483-9E70-4903-881F-25414D772385}" type="sibTrans" cxnId="{0D0D3447-F70A-459E-9033-FFE455A3D2EB}">
      <dgm:prSet/>
      <dgm:spPr/>
      <dgm:t>
        <a:bodyPr/>
        <a:lstStyle/>
        <a:p>
          <a:endParaRPr lang="en-US"/>
        </a:p>
      </dgm:t>
    </dgm:pt>
    <dgm:pt modelId="{6DDFDB30-F924-4C9A-853C-34F965466FB9}">
      <dgm:prSet phldrT="[Text]"/>
      <dgm:spPr>
        <a:solidFill>
          <a:schemeClr val="tx1">
            <a:lumMod val="50000"/>
            <a:lumOff val="50000"/>
          </a:schemeClr>
        </a:solidFill>
        <a:effectLst>
          <a:outerShdw blurRad="76200" dir="13500000" sy="23000" kx="1200000" algn="br" rotWithShape="0">
            <a:prstClr val="black">
              <a:alpha val="20000"/>
            </a:prstClr>
          </a:outerShdw>
        </a:effectLst>
      </dgm:spPr>
      <dgm:t>
        <a:bodyPr anchor="t" anchorCtr="0"/>
        <a:lstStyle/>
        <a:p>
          <a:pPr algn="l"/>
          <a:r>
            <a:rPr lang="en-US" dirty="0"/>
            <a:t>Implement system modifications</a:t>
          </a:r>
        </a:p>
      </dgm:t>
    </dgm:pt>
    <dgm:pt modelId="{CD69C745-0DFC-4418-B95B-9AD049ABE7D0}" type="parTrans" cxnId="{83DEC61D-E8D7-46AE-9723-6EFFAAB2BC84}">
      <dgm:prSet/>
      <dgm:spPr/>
      <dgm:t>
        <a:bodyPr/>
        <a:lstStyle/>
        <a:p>
          <a:endParaRPr lang="en-US"/>
        </a:p>
      </dgm:t>
    </dgm:pt>
    <dgm:pt modelId="{976DBC17-7FCA-4318-8C90-61EC2214CE8D}" type="sibTrans" cxnId="{83DEC61D-E8D7-46AE-9723-6EFFAAB2BC84}">
      <dgm:prSet/>
      <dgm:spPr/>
      <dgm:t>
        <a:bodyPr/>
        <a:lstStyle/>
        <a:p>
          <a:endParaRPr lang="en-US"/>
        </a:p>
      </dgm:t>
    </dgm:pt>
    <dgm:pt modelId="{39CF8BD5-EEB9-48F9-9107-0809A9F3228C}" type="pres">
      <dgm:prSet presAssocID="{354D0282-7C04-45A6-8042-8DDA356090F1}" presName="Name0" presStyleCnt="0">
        <dgm:presLayoutVars>
          <dgm:dir/>
          <dgm:resizeHandles val="exact"/>
        </dgm:presLayoutVars>
      </dgm:prSet>
      <dgm:spPr/>
    </dgm:pt>
    <dgm:pt modelId="{3EEEF085-F055-4F0D-B05F-1B52C0DAF567}" type="pres">
      <dgm:prSet presAssocID="{786B8AA9-8237-4909-88A3-FF1477AA9E28}" presName="node" presStyleLbl="node1" presStyleIdx="0" presStyleCnt="4" custScaleY="105954" custLinFactNeighborX="692">
        <dgm:presLayoutVars>
          <dgm:bulletEnabled val="1"/>
        </dgm:presLayoutVars>
      </dgm:prSet>
      <dgm:spPr/>
    </dgm:pt>
    <dgm:pt modelId="{A0ED94C3-0030-4569-A18D-FF84924C3934}" type="pres">
      <dgm:prSet presAssocID="{C9D314A3-DF37-4AB0-B16F-548051163CC7}" presName="sibTrans" presStyleLbl="sibTrans2D1" presStyleIdx="0" presStyleCnt="3"/>
      <dgm:spPr/>
    </dgm:pt>
    <dgm:pt modelId="{A48D3239-C73B-4374-8EBE-DB891729982E}" type="pres">
      <dgm:prSet presAssocID="{C9D314A3-DF37-4AB0-B16F-548051163CC7}" presName="connectorText" presStyleLbl="sibTrans2D1" presStyleIdx="0" presStyleCnt="3"/>
      <dgm:spPr/>
    </dgm:pt>
    <dgm:pt modelId="{AA307513-E964-4AFB-97FF-C08898A7AF74}" type="pres">
      <dgm:prSet presAssocID="{6FA4B809-9BD3-4D3D-89B5-4C850CA69A21}" presName="node" presStyleLbl="node1" presStyleIdx="1" presStyleCnt="4" custScaleX="96744" custScaleY="105545" custLinFactNeighborX="2820" custLinFactNeighborY="-1070">
        <dgm:presLayoutVars>
          <dgm:bulletEnabled val="1"/>
        </dgm:presLayoutVars>
      </dgm:prSet>
      <dgm:spPr/>
    </dgm:pt>
    <dgm:pt modelId="{820DA072-8756-4951-A6CA-E9113E925775}" type="pres">
      <dgm:prSet presAssocID="{47B8B711-3E7B-44A8-93D3-8F2923FFF960}" presName="sibTrans" presStyleLbl="sibTrans2D1" presStyleIdx="1" presStyleCnt="3"/>
      <dgm:spPr/>
    </dgm:pt>
    <dgm:pt modelId="{1F0BA243-DCE8-47B5-B3AE-48983D277B84}" type="pres">
      <dgm:prSet presAssocID="{47B8B711-3E7B-44A8-93D3-8F2923FFF960}" presName="connectorText" presStyleLbl="sibTrans2D1" presStyleIdx="1" presStyleCnt="3"/>
      <dgm:spPr/>
    </dgm:pt>
    <dgm:pt modelId="{DAD0C344-9386-4DEA-A0A2-D70737594330}" type="pres">
      <dgm:prSet presAssocID="{94D204AF-AF44-461E-8D9F-9EF3CE06D40E}" presName="node" presStyleLbl="node1" presStyleIdx="2" presStyleCnt="4" custScaleY="106821">
        <dgm:presLayoutVars>
          <dgm:bulletEnabled val="1"/>
        </dgm:presLayoutVars>
      </dgm:prSet>
      <dgm:spPr/>
    </dgm:pt>
    <dgm:pt modelId="{637E2879-063E-44E7-ABC5-D35250FD3A11}" type="pres">
      <dgm:prSet presAssocID="{23363A20-D05E-4BB6-919D-6C5B0899D11A}" presName="sibTrans" presStyleLbl="sibTrans2D1" presStyleIdx="2" presStyleCnt="3"/>
      <dgm:spPr/>
    </dgm:pt>
    <dgm:pt modelId="{EA79F4DE-2C5A-41E8-867B-EC4F4F0ED54E}" type="pres">
      <dgm:prSet presAssocID="{23363A20-D05E-4BB6-919D-6C5B0899D11A}" presName="connectorText" presStyleLbl="sibTrans2D1" presStyleIdx="2" presStyleCnt="3"/>
      <dgm:spPr/>
    </dgm:pt>
    <dgm:pt modelId="{EEAA4030-878C-4515-AC18-76AAB85E14E2}" type="pres">
      <dgm:prSet presAssocID="{3A7C09F0-FF45-4FDC-85E6-DDC25874FE57}" presName="node" presStyleLbl="node1" presStyleIdx="3" presStyleCnt="4" custScaleY="106821">
        <dgm:presLayoutVars>
          <dgm:bulletEnabled val="1"/>
        </dgm:presLayoutVars>
      </dgm:prSet>
      <dgm:spPr/>
    </dgm:pt>
  </dgm:ptLst>
  <dgm:cxnLst>
    <dgm:cxn modelId="{72477A08-A0F5-464B-8D66-C147B056FD1B}" srcId="{6FA4B809-9BD3-4D3D-89B5-4C850CA69A21}" destId="{51FCB1DF-9A03-4949-925F-9892F535A06F}" srcOrd="0" destOrd="0" parTransId="{032A1B38-0C20-419C-BABC-0E670B33548D}" sibTransId="{FF9E52E4-BB79-443B-A31F-9D305DDD35BF}"/>
    <dgm:cxn modelId="{3279CF19-829E-4D41-8C71-2531156A6CFB}" type="presOf" srcId="{3A7C09F0-FF45-4FDC-85E6-DDC25874FE57}" destId="{EEAA4030-878C-4515-AC18-76AAB85E14E2}" srcOrd="0" destOrd="0" presId="urn:microsoft.com/office/officeart/2005/8/layout/process1"/>
    <dgm:cxn modelId="{83DEC61D-E8D7-46AE-9723-6EFFAAB2BC84}" srcId="{6FA4B809-9BD3-4D3D-89B5-4C850CA69A21}" destId="{6DDFDB30-F924-4C9A-853C-34F965466FB9}" srcOrd="2" destOrd="0" parTransId="{CD69C745-0DFC-4418-B95B-9AD049ABE7D0}" sibTransId="{976DBC17-7FCA-4318-8C90-61EC2214CE8D}"/>
    <dgm:cxn modelId="{09EA201E-560E-4191-8516-84CEF55A1AAF}" srcId="{94D204AF-AF44-461E-8D9F-9EF3CE06D40E}" destId="{42885AE0-4767-4DE6-977E-146DCF250B8B}" srcOrd="1" destOrd="0" parTransId="{84AEA435-6A46-4242-9BC8-7034B946634D}" sibTransId="{A2DC426C-AB92-4A12-B039-023E67989074}"/>
    <dgm:cxn modelId="{1B0B2B2B-ECA3-4C87-B7BB-7E409658D06E}" type="presOf" srcId="{6DDFDB30-F924-4C9A-853C-34F965466FB9}" destId="{AA307513-E964-4AFB-97FF-C08898A7AF74}" srcOrd="0" destOrd="3" presId="urn:microsoft.com/office/officeart/2005/8/layout/process1"/>
    <dgm:cxn modelId="{2121622E-5A45-4D47-9EF4-6A8FC3790B5B}" type="presOf" srcId="{354D0282-7C04-45A6-8042-8DDA356090F1}" destId="{39CF8BD5-EEB9-48F9-9107-0809A9F3228C}" srcOrd="0" destOrd="0" presId="urn:microsoft.com/office/officeart/2005/8/layout/process1"/>
    <dgm:cxn modelId="{B6F69830-575B-4663-AA1E-224C512D4F47}" type="presOf" srcId="{C9D314A3-DF37-4AB0-B16F-548051163CC7}" destId="{A48D3239-C73B-4374-8EBE-DB891729982E}" srcOrd="1" destOrd="0" presId="urn:microsoft.com/office/officeart/2005/8/layout/process1"/>
    <dgm:cxn modelId="{1D12E93C-3CD5-4EC9-9828-A61D6FEF5C13}" srcId="{6FA4B809-9BD3-4D3D-89B5-4C850CA69A21}" destId="{547A02D8-0B66-4494-92AF-1D58475DB1D9}" srcOrd="1" destOrd="0" parTransId="{8A3A949D-EC6A-4A35-972D-AFA167A6000C}" sibTransId="{E84DA082-BB71-4161-BC03-BBDFE2BAEC1A}"/>
    <dgm:cxn modelId="{7E6A2F3E-5E1D-4E50-8549-4F44366F5B16}" type="presOf" srcId="{94D204AF-AF44-461E-8D9F-9EF3CE06D40E}" destId="{DAD0C344-9386-4DEA-A0A2-D70737594330}" srcOrd="0" destOrd="0" presId="urn:microsoft.com/office/officeart/2005/8/layout/process1"/>
    <dgm:cxn modelId="{F2930840-19E0-412B-B1D0-B0054C3D40DE}" type="presOf" srcId="{51FCB1DF-9A03-4949-925F-9892F535A06F}" destId="{AA307513-E964-4AFB-97FF-C08898A7AF74}" srcOrd="0" destOrd="1" presId="urn:microsoft.com/office/officeart/2005/8/layout/process1"/>
    <dgm:cxn modelId="{9BF4CA5D-6CB7-42A2-A973-99A91D0329CE}" srcId="{354D0282-7C04-45A6-8042-8DDA356090F1}" destId="{94D204AF-AF44-461E-8D9F-9EF3CE06D40E}" srcOrd="2" destOrd="0" parTransId="{2253D19F-C163-478A-ADD3-344C062265E6}" sibTransId="{23363A20-D05E-4BB6-919D-6C5B0899D11A}"/>
    <dgm:cxn modelId="{5FCF545E-BA9D-4175-8A57-129AB280404E}" srcId="{354D0282-7C04-45A6-8042-8DDA356090F1}" destId="{6FA4B809-9BD3-4D3D-89B5-4C850CA69A21}" srcOrd="1" destOrd="0" parTransId="{9E6B0A5E-A794-41B0-8F59-62AA92A2CDB4}" sibTransId="{47B8B711-3E7B-44A8-93D3-8F2923FFF960}"/>
    <dgm:cxn modelId="{07798064-042E-4F2E-8AFD-E16177728DA4}" type="presOf" srcId="{23363A20-D05E-4BB6-919D-6C5B0899D11A}" destId="{EA79F4DE-2C5A-41E8-867B-EC4F4F0ED54E}" srcOrd="1" destOrd="0" presId="urn:microsoft.com/office/officeart/2005/8/layout/process1"/>
    <dgm:cxn modelId="{1B930145-4187-446C-A79B-154E06E9B2B8}" type="presOf" srcId="{42885AE0-4767-4DE6-977E-146DCF250B8B}" destId="{DAD0C344-9386-4DEA-A0A2-D70737594330}" srcOrd="0" destOrd="2" presId="urn:microsoft.com/office/officeart/2005/8/layout/process1"/>
    <dgm:cxn modelId="{AA847146-A1CD-4835-B593-4D06AAE95078}" type="presOf" srcId="{6FA4B809-9BD3-4D3D-89B5-4C850CA69A21}" destId="{AA307513-E964-4AFB-97FF-C08898A7AF74}" srcOrd="0" destOrd="0" presId="urn:microsoft.com/office/officeart/2005/8/layout/process1"/>
    <dgm:cxn modelId="{0D0D3447-F70A-459E-9033-FFE455A3D2EB}" srcId="{786B8AA9-8237-4909-88A3-FF1477AA9E28}" destId="{95CDED2C-E04F-4000-BFEC-7D7C9BF39596}" srcOrd="1" destOrd="0" parTransId="{284E8CDC-E8AB-43A4-8800-2B5673CCCB5A}" sibTransId="{14AF8483-9E70-4903-881F-25414D772385}"/>
    <dgm:cxn modelId="{071CF46B-4DD6-4A60-A243-237FA5013B0B}" type="presOf" srcId="{CEBB84D3-E004-4F5E-BC99-5FFB63D321F8}" destId="{DAD0C344-9386-4DEA-A0A2-D70737594330}" srcOrd="0" destOrd="1" presId="urn:microsoft.com/office/officeart/2005/8/layout/process1"/>
    <dgm:cxn modelId="{CF1F6872-D757-4FA6-83FD-4208CF0C887F}" type="presOf" srcId="{34F189E3-57EF-496A-B822-7FC438D336EB}" destId="{3EEEF085-F055-4F0D-B05F-1B52C0DAF567}" srcOrd="0" destOrd="1" presId="urn:microsoft.com/office/officeart/2005/8/layout/process1"/>
    <dgm:cxn modelId="{0E1F1F7E-8258-421E-A67C-504C6DC48D7F}" type="presOf" srcId="{547A02D8-0B66-4494-92AF-1D58475DB1D9}" destId="{AA307513-E964-4AFB-97FF-C08898A7AF74}" srcOrd="0" destOrd="2" presId="urn:microsoft.com/office/officeart/2005/8/layout/process1"/>
    <dgm:cxn modelId="{FF33987E-79C3-4ECB-AE58-1DEB4D3818A8}" srcId="{354D0282-7C04-45A6-8042-8DDA356090F1}" destId="{3A7C09F0-FF45-4FDC-85E6-DDC25874FE57}" srcOrd="3" destOrd="0" parTransId="{6A19E819-AA5C-4FD5-871C-7EA5AD7985A5}" sibTransId="{FA6212B4-811C-4250-B9B0-9E4E22D07F38}"/>
    <dgm:cxn modelId="{6BA877A9-ABF3-4AEA-A4BB-609F71BC8B78}" srcId="{94D204AF-AF44-461E-8D9F-9EF3CE06D40E}" destId="{CEBB84D3-E004-4F5E-BC99-5FFB63D321F8}" srcOrd="0" destOrd="0" parTransId="{9FD96963-5DF8-474D-981A-82549C82C81B}" sibTransId="{B6C3D84C-8200-43EE-875A-3B34C987CC0B}"/>
    <dgm:cxn modelId="{A49A5CB3-8A80-4FE4-9BB2-AF8F51E2F6F3}" type="presOf" srcId="{786B8AA9-8237-4909-88A3-FF1477AA9E28}" destId="{3EEEF085-F055-4F0D-B05F-1B52C0DAF567}" srcOrd="0" destOrd="0" presId="urn:microsoft.com/office/officeart/2005/8/layout/process1"/>
    <dgm:cxn modelId="{3A55F1B3-061C-4E3C-B047-DA2C80899883}" srcId="{3A7C09F0-FF45-4FDC-85E6-DDC25874FE57}" destId="{54BD661E-4249-43B7-BF11-966C553936BC}" srcOrd="0" destOrd="0" parTransId="{1F3E32A8-3817-4CE1-9F0D-6D438BFD7E5A}" sibTransId="{23D96054-0FC0-4A04-91FA-4CE50ACA9AD2}"/>
    <dgm:cxn modelId="{FBBA9FC0-F223-4F34-9062-F9E8A164EB55}" type="presOf" srcId="{C9D314A3-DF37-4AB0-B16F-548051163CC7}" destId="{A0ED94C3-0030-4569-A18D-FF84924C3934}" srcOrd="0" destOrd="0" presId="urn:microsoft.com/office/officeart/2005/8/layout/process1"/>
    <dgm:cxn modelId="{8ACD17C5-295B-4075-A26F-E07D33875AB0}" type="presOf" srcId="{95CDED2C-E04F-4000-BFEC-7D7C9BF39596}" destId="{3EEEF085-F055-4F0D-B05F-1B52C0DAF567}" srcOrd="0" destOrd="2" presId="urn:microsoft.com/office/officeart/2005/8/layout/process1"/>
    <dgm:cxn modelId="{30FD6ED4-E83B-45DF-B977-16BF089C2F7E}" type="presOf" srcId="{47B8B711-3E7B-44A8-93D3-8F2923FFF960}" destId="{820DA072-8756-4951-A6CA-E9113E925775}" srcOrd="0" destOrd="0" presId="urn:microsoft.com/office/officeart/2005/8/layout/process1"/>
    <dgm:cxn modelId="{E734F3D6-C870-45E7-8E7C-91E6C7A3AC3D}" type="presOf" srcId="{23363A20-D05E-4BB6-919D-6C5B0899D11A}" destId="{637E2879-063E-44E7-ABC5-D35250FD3A11}" srcOrd="0" destOrd="0" presId="urn:microsoft.com/office/officeart/2005/8/layout/process1"/>
    <dgm:cxn modelId="{BFF18EDF-1FF7-4AF0-86D4-1BC96AA6C735}" srcId="{786B8AA9-8237-4909-88A3-FF1477AA9E28}" destId="{34F189E3-57EF-496A-B822-7FC438D336EB}" srcOrd="0" destOrd="0" parTransId="{E28D3FFC-3834-4B30-977B-BB0A06BD6266}" sibTransId="{8C2D9994-3FA6-410B-B50C-B36B824AB55C}"/>
    <dgm:cxn modelId="{35BDD2EF-31DF-4EB2-9FE5-CCF9DE239740}" type="presOf" srcId="{47B8B711-3E7B-44A8-93D3-8F2923FFF960}" destId="{1F0BA243-DCE8-47B5-B3AE-48983D277B84}" srcOrd="1" destOrd="0" presId="urn:microsoft.com/office/officeart/2005/8/layout/process1"/>
    <dgm:cxn modelId="{1ACFE2F8-CF08-4528-83C0-CC6BA71DD0D4}" type="presOf" srcId="{54BD661E-4249-43B7-BF11-966C553936BC}" destId="{EEAA4030-878C-4515-AC18-76AAB85E14E2}" srcOrd="0" destOrd="1" presId="urn:microsoft.com/office/officeart/2005/8/layout/process1"/>
    <dgm:cxn modelId="{BD5510FF-130C-47A1-A545-EC6D14080D5B}" srcId="{354D0282-7C04-45A6-8042-8DDA356090F1}" destId="{786B8AA9-8237-4909-88A3-FF1477AA9E28}" srcOrd="0" destOrd="0" parTransId="{FDFCD954-C669-457C-959E-4989A2882D33}" sibTransId="{C9D314A3-DF37-4AB0-B16F-548051163CC7}"/>
    <dgm:cxn modelId="{1B4D7B22-DADC-493B-B813-AD0A1ED42B4B}" type="presParOf" srcId="{39CF8BD5-EEB9-48F9-9107-0809A9F3228C}" destId="{3EEEF085-F055-4F0D-B05F-1B52C0DAF567}" srcOrd="0" destOrd="0" presId="urn:microsoft.com/office/officeart/2005/8/layout/process1"/>
    <dgm:cxn modelId="{2BA833EC-C900-4305-9129-8EF8CD7B70BA}" type="presParOf" srcId="{39CF8BD5-EEB9-48F9-9107-0809A9F3228C}" destId="{A0ED94C3-0030-4569-A18D-FF84924C3934}" srcOrd="1" destOrd="0" presId="urn:microsoft.com/office/officeart/2005/8/layout/process1"/>
    <dgm:cxn modelId="{F1DBCE06-F659-43B6-81CB-7D2E08A1845D}" type="presParOf" srcId="{A0ED94C3-0030-4569-A18D-FF84924C3934}" destId="{A48D3239-C73B-4374-8EBE-DB891729982E}" srcOrd="0" destOrd="0" presId="urn:microsoft.com/office/officeart/2005/8/layout/process1"/>
    <dgm:cxn modelId="{B3262321-803E-4169-B1B9-501D28FFFB4B}" type="presParOf" srcId="{39CF8BD5-EEB9-48F9-9107-0809A9F3228C}" destId="{AA307513-E964-4AFB-97FF-C08898A7AF74}" srcOrd="2" destOrd="0" presId="urn:microsoft.com/office/officeart/2005/8/layout/process1"/>
    <dgm:cxn modelId="{E12D81DB-1881-4923-A48E-3106F1BCA2F4}" type="presParOf" srcId="{39CF8BD5-EEB9-48F9-9107-0809A9F3228C}" destId="{820DA072-8756-4951-A6CA-E9113E925775}" srcOrd="3" destOrd="0" presId="urn:microsoft.com/office/officeart/2005/8/layout/process1"/>
    <dgm:cxn modelId="{199AB6BF-9C04-48BF-96ED-E820D77DF5DC}" type="presParOf" srcId="{820DA072-8756-4951-A6CA-E9113E925775}" destId="{1F0BA243-DCE8-47B5-B3AE-48983D277B84}" srcOrd="0" destOrd="0" presId="urn:microsoft.com/office/officeart/2005/8/layout/process1"/>
    <dgm:cxn modelId="{3E4BEC74-D8C9-41A4-B0CF-BA94E755E2C6}" type="presParOf" srcId="{39CF8BD5-EEB9-48F9-9107-0809A9F3228C}" destId="{DAD0C344-9386-4DEA-A0A2-D70737594330}" srcOrd="4" destOrd="0" presId="urn:microsoft.com/office/officeart/2005/8/layout/process1"/>
    <dgm:cxn modelId="{04F0F3BD-9171-4CB5-BC24-5DC185EF7602}" type="presParOf" srcId="{39CF8BD5-EEB9-48F9-9107-0809A9F3228C}" destId="{637E2879-063E-44E7-ABC5-D35250FD3A11}" srcOrd="5" destOrd="0" presId="urn:microsoft.com/office/officeart/2005/8/layout/process1"/>
    <dgm:cxn modelId="{85A6A900-5690-4AEC-9E65-AABD6EF28F3A}" type="presParOf" srcId="{637E2879-063E-44E7-ABC5-D35250FD3A11}" destId="{EA79F4DE-2C5A-41E8-867B-EC4F4F0ED54E}" srcOrd="0" destOrd="0" presId="urn:microsoft.com/office/officeart/2005/8/layout/process1"/>
    <dgm:cxn modelId="{49B5B0D9-03D6-474D-9923-DC1B93FB23D7}" type="presParOf" srcId="{39CF8BD5-EEB9-48F9-9107-0809A9F3228C}" destId="{EEAA4030-878C-4515-AC18-76AAB85E14E2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EEF085-F055-4F0D-B05F-1B52C0DAF567}">
      <dsp:nvSpPr>
        <dsp:cNvPr id="0" name=""/>
        <dsp:cNvSpPr/>
      </dsp:nvSpPr>
      <dsp:spPr>
        <a:xfrm>
          <a:off x="7569" y="800230"/>
          <a:ext cx="1542770" cy="2280975"/>
        </a:xfrm>
        <a:prstGeom prst="roundRect">
          <a:avLst>
            <a:gd name="adj" fmla="val 10000"/>
          </a:avLst>
        </a:prstGeom>
        <a:solidFill>
          <a:schemeClr val="tx1">
            <a:lumMod val="50000"/>
            <a:lumOff val="5000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u="sng" kern="1200" dirty="0"/>
            <a:t>July to October 2022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u="none" kern="1200" dirty="0"/>
            <a:t>Update Revolving Fund policies and procedures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u="none" kern="1200" dirty="0"/>
            <a:t>Hire personnel for Revolving Account oversight role</a:t>
          </a:r>
        </a:p>
      </dsp:txBody>
      <dsp:txXfrm>
        <a:off x="52755" y="845416"/>
        <a:ext cx="1452398" cy="2190603"/>
      </dsp:txXfrm>
    </dsp:sp>
    <dsp:sp modelId="{A0ED94C3-0030-4569-A18D-FF84924C3934}">
      <dsp:nvSpPr>
        <dsp:cNvPr id="0" name=""/>
        <dsp:cNvSpPr/>
      </dsp:nvSpPr>
      <dsp:spPr>
        <a:xfrm rot="21563134">
          <a:off x="1707891" y="1737661"/>
          <a:ext cx="334046" cy="38260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>
        <a:off x="1707894" y="1814719"/>
        <a:ext cx="233832" cy="229565"/>
      </dsp:txXfrm>
    </dsp:sp>
    <dsp:sp modelId="{AA307513-E964-4AFB-97FF-C08898A7AF74}">
      <dsp:nvSpPr>
        <dsp:cNvPr id="0" name=""/>
        <dsp:cNvSpPr/>
      </dsp:nvSpPr>
      <dsp:spPr>
        <a:xfrm>
          <a:off x="2180581" y="781598"/>
          <a:ext cx="1492538" cy="2272170"/>
        </a:xfrm>
        <a:prstGeom prst="roundRect">
          <a:avLst>
            <a:gd name="adj" fmla="val 10000"/>
          </a:avLst>
        </a:prstGeom>
        <a:solidFill>
          <a:schemeClr val="tx1">
            <a:lumMod val="50000"/>
            <a:lumOff val="50000"/>
          </a:schemeClr>
        </a:solidFill>
        <a:ln>
          <a:noFill/>
        </a:ln>
        <a:effectLst>
          <a:outerShdw blurRad="76200" dir="13500000" sy="23000" kx="1200000" algn="br" rotWithShape="0">
            <a:prstClr val="black">
              <a:alpha val="20000"/>
            </a:prst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u="sng" kern="1200" dirty="0"/>
            <a:t>July 2022 to March 2023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Transition or close “Does not Meet” Accounts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Address Surplus/Deficits in accounts and develop resolution plan 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Implement system modifications</a:t>
          </a:r>
        </a:p>
      </dsp:txBody>
      <dsp:txXfrm>
        <a:off x="2224296" y="825313"/>
        <a:ext cx="1405108" cy="2184740"/>
      </dsp:txXfrm>
    </dsp:sp>
    <dsp:sp modelId="{820DA072-8756-4951-A6CA-E9113E925775}">
      <dsp:nvSpPr>
        <dsp:cNvPr id="0" name=""/>
        <dsp:cNvSpPr/>
      </dsp:nvSpPr>
      <dsp:spPr>
        <a:xfrm rot="37398">
          <a:off x="3823036" y="1737858"/>
          <a:ext cx="317862" cy="38260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3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>
        <a:off x="3823039" y="1813860"/>
        <a:ext cx="222503" cy="229565"/>
      </dsp:txXfrm>
    </dsp:sp>
    <dsp:sp modelId="{DAD0C344-9386-4DEA-A0A2-D70737594330}">
      <dsp:nvSpPr>
        <dsp:cNvPr id="0" name=""/>
        <dsp:cNvSpPr/>
      </dsp:nvSpPr>
      <dsp:spPr>
        <a:xfrm>
          <a:off x="4272825" y="790898"/>
          <a:ext cx="1542770" cy="22996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4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76200" dir="13500000" sy="23000" kx="1200000" algn="br" rotWithShape="0">
            <a:prstClr val="black">
              <a:alpha val="20000"/>
            </a:prst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u="sng" kern="1200" dirty="0"/>
            <a:t>January 2023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Implement monitoring plan for remaining “Meets” accounts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Conduct Training</a:t>
          </a:r>
        </a:p>
      </dsp:txBody>
      <dsp:txXfrm>
        <a:off x="4318011" y="836084"/>
        <a:ext cx="1452398" cy="2209268"/>
      </dsp:txXfrm>
    </dsp:sp>
    <dsp:sp modelId="{637E2879-063E-44E7-ABC5-D35250FD3A11}">
      <dsp:nvSpPr>
        <dsp:cNvPr id="0" name=""/>
        <dsp:cNvSpPr/>
      </dsp:nvSpPr>
      <dsp:spPr>
        <a:xfrm>
          <a:off x="5969873" y="1749414"/>
          <a:ext cx="327067" cy="38260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4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>
        <a:off x="5969873" y="1825935"/>
        <a:ext cx="228947" cy="229565"/>
      </dsp:txXfrm>
    </dsp:sp>
    <dsp:sp modelId="{EEAA4030-878C-4515-AC18-76AAB85E14E2}">
      <dsp:nvSpPr>
        <dsp:cNvPr id="0" name=""/>
        <dsp:cNvSpPr/>
      </dsp:nvSpPr>
      <dsp:spPr>
        <a:xfrm>
          <a:off x="6432704" y="790898"/>
          <a:ext cx="1542770" cy="2299640"/>
        </a:xfrm>
        <a:prstGeom prst="roundRect">
          <a:avLst>
            <a:gd name="adj" fmla="val 10000"/>
          </a:avLst>
        </a:prstGeom>
        <a:solidFill>
          <a:schemeClr val="tx1">
            <a:lumMod val="50000"/>
            <a:lumOff val="50000"/>
          </a:schemeClr>
        </a:solidFill>
        <a:ln>
          <a:solidFill>
            <a:schemeClr val="tx1">
              <a:lumMod val="50000"/>
              <a:lumOff val="50000"/>
            </a:schemeClr>
          </a:solidFill>
        </a:ln>
        <a:effectLst>
          <a:outerShdw blurRad="76200" dir="13500000" sy="23000" kx="1200000" algn="br" rotWithShape="0">
            <a:prstClr val="black">
              <a:alpha val="20000"/>
            </a:prst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u="sng" kern="1200" dirty="0"/>
            <a:t>April to June 2023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Transfer remaining accounts from RCUH to appropriate fund at UH</a:t>
          </a:r>
        </a:p>
      </dsp:txBody>
      <dsp:txXfrm>
        <a:off x="6477890" y="836084"/>
        <a:ext cx="1452398" cy="22092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9B37E5E-9E3C-4056-B4E9-F4BD392ED15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1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CB4D38-AFE2-431F-8581-2A52BD022BB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1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r">
              <a:defRPr sz="1200"/>
            </a:lvl1pPr>
          </a:lstStyle>
          <a:p>
            <a:fld id="{F82232AC-C5A8-46EF-BB71-DB7F2AE55072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430ED3-8882-45A4-94F3-EA24245E017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0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EB7131-E9B4-432E-B90A-D236D03EEC9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0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r">
              <a:defRPr sz="1200"/>
            </a:lvl1pPr>
          </a:lstStyle>
          <a:p>
            <a:fld id="{5F90B509-8228-4905-8048-67BD5BC93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932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1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1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r">
              <a:defRPr sz="1200"/>
            </a:lvl1pPr>
          </a:lstStyle>
          <a:p>
            <a:fld id="{FD6895AF-F2ED-4242-92B5-37790858B2AD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7" tIns="46659" rIns="93317" bIns="4665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9"/>
          </a:xfrm>
          <a:prstGeom prst="rect">
            <a:avLst/>
          </a:prstGeom>
        </p:spPr>
        <p:txBody>
          <a:bodyPr vert="horz" lIns="93317" tIns="46659" rIns="93317" bIns="4665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0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0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r">
              <a:defRPr sz="1200"/>
            </a:lvl1pPr>
          </a:lstStyle>
          <a:p>
            <a:fld id="{BB2D54AE-5890-43C7-B29A-59907E18A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996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533" cy="6883401"/>
            <a:chOff x="0" y="-8467"/>
            <a:chExt cx="12192533" cy="6883401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cxnSpLocks/>
            </p:cNvCxnSpPr>
            <p:nvPr/>
          </p:nvCxnSpPr>
          <p:spPr>
            <a:xfrm flipH="1">
              <a:off x="8590663" y="3681413"/>
              <a:ext cx="3598162" cy="3193521"/>
            </a:xfrm>
            <a:prstGeom prst="line">
              <a:avLst/>
            </a:prstGeom>
            <a:ln w="9525"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8913073" y="-4785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tx1">
                <a:alpha val="5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9603975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tx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94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0536549" y="0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  <a:alpha val="34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tx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tx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44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71584" y="6406487"/>
            <a:ext cx="836150" cy="357938"/>
          </a:xfrm>
        </p:spPr>
        <p:txBody>
          <a:bodyPr/>
          <a:lstStyle>
            <a:lvl1pPr>
              <a:defRPr sz="1200" b="1"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26821FB1-7E0E-4522-8E14-E550677B480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28713" y="155815"/>
            <a:ext cx="1907008" cy="2167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030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-8467"/>
            <a:ext cx="12192000" cy="6883401"/>
            <a:chOff x="0" y="-8467"/>
            <a:chExt cx="12192000" cy="6883401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cxnSpLocks/>
            </p:cNvCxnSpPr>
            <p:nvPr/>
          </p:nvCxnSpPr>
          <p:spPr>
            <a:xfrm flipH="1">
              <a:off x="8590663" y="3681413"/>
              <a:ext cx="3598162" cy="3193521"/>
            </a:xfrm>
            <a:prstGeom prst="line">
              <a:avLst/>
            </a:prstGeom>
            <a:ln w="9525"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8860051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tx1">
                <a:alpha val="5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tx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0536549" y="0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  <a:alpha val="34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tx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tx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</p:grp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3DA67A7D-8C94-4BE8-833C-2DD644AD3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71584" y="6366731"/>
            <a:ext cx="836150" cy="357938"/>
          </a:xfrm>
        </p:spPr>
        <p:txBody>
          <a:bodyPr/>
          <a:lstStyle>
            <a:lvl1pPr>
              <a:defRPr sz="1200" b="1"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447EF160-DC84-4AAF-971E-8D8369EA9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Text Placeholder 9">
            <a:extLst>
              <a:ext uri="{FF2B5EF4-FFF2-40B4-BE49-F238E27FC236}">
                <a16:creationId xmlns:a16="http://schemas.microsoft.com/office/drawing/2014/main" id="{044290B3-4DCE-4B62-98BF-2D28D8CF77D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366139" y="3749163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DFB8A039-ED7F-454B-B95B-8F245C07C2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96940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-8467"/>
            <a:ext cx="12192000" cy="6883401"/>
            <a:chOff x="0" y="-8467"/>
            <a:chExt cx="12192000" cy="6883401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cxnSpLocks/>
            </p:cNvCxnSpPr>
            <p:nvPr/>
          </p:nvCxnSpPr>
          <p:spPr>
            <a:xfrm flipH="1">
              <a:off x="8590663" y="3681413"/>
              <a:ext cx="3598162" cy="3193521"/>
            </a:xfrm>
            <a:prstGeom prst="line">
              <a:avLst/>
            </a:prstGeom>
            <a:ln w="9525"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8860051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tx1">
                <a:alpha val="5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tx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0536549" y="0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  <a:alpha val="34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tx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tx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</p:grp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3DA67A7D-8C94-4BE8-833C-2DD644AD3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71584" y="6366731"/>
            <a:ext cx="836150" cy="357938"/>
          </a:xfrm>
        </p:spPr>
        <p:txBody>
          <a:bodyPr/>
          <a:lstStyle>
            <a:lvl1pPr>
              <a:defRPr sz="1200" b="1"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5C53D7C-4763-4666-A258-C9EFBB1FD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119A1C1F-FC09-498A-80BD-5D7D6B1164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446005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-8467"/>
            <a:ext cx="12192000" cy="6883401"/>
            <a:chOff x="0" y="-8467"/>
            <a:chExt cx="12192000" cy="6883401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cxnSpLocks/>
            </p:cNvCxnSpPr>
            <p:nvPr/>
          </p:nvCxnSpPr>
          <p:spPr>
            <a:xfrm flipH="1">
              <a:off x="8590663" y="3681413"/>
              <a:ext cx="3598162" cy="3193521"/>
            </a:xfrm>
            <a:prstGeom prst="line">
              <a:avLst/>
            </a:prstGeom>
            <a:ln w="9525"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8860051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tx1">
                <a:alpha val="5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tx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0536549" y="0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  <a:alpha val="34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tx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tx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</p:grp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3DA67A7D-8C94-4BE8-833C-2DD644AD3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71584" y="6366731"/>
            <a:ext cx="836150" cy="357938"/>
          </a:xfrm>
        </p:spPr>
        <p:txBody>
          <a:bodyPr/>
          <a:lstStyle>
            <a:lvl1pPr>
              <a:defRPr sz="1200" b="1"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2CBA864F-037F-43FB-8E38-D25259AC4D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Text Placeholder 9">
            <a:extLst>
              <a:ext uri="{FF2B5EF4-FFF2-40B4-BE49-F238E27FC236}">
                <a16:creationId xmlns:a16="http://schemas.microsoft.com/office/drawing/2014/main" id="{2FFE94AA-23E3-4569-9C4A-189B30B4729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D409F6DA-621E-4C6C-A6E4-BC603872A8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548391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-8467"/>
            <a:ext cx="12192000" cy="6883401"/>
            <a:chOff x="0" y="-8467"/>
            <a:chExt cx="12192000" cy="6883401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cxnSpLocks/>
            </p:cNvCxnSpPr>
            <p:nvPr/>
          </p:nvCxnSpPr>
          <p:spPr>
            <a:xfrm flipH="1">
              <a:off x="8590663" y="3681413"/>
              <a:ext cx="3598162" cy="3193521"/>
            </a:xfrm>
            <a:prstGeom prst="line">
              <a:avLst/>
            </a:prstGeom>
            <a:ln w="9525"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8860051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tx1">
                <a:alpha val="5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tx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0536549" y="0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  <a:alpha val="34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tx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tx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</p:grp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3DA67A7D-8C94-4BE8-833C-2DD644AD3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71584" y="6366731"/>
            <a:ext cx="836150" cy="357938"/>
          </a:xfrm>
        </p:spPr>
        <p:txBody>
          <a:bodyPr/>
          <a:lstStyle>
            <a:lvl1pPr>
              <a:defRPr sz="1200" b="1"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001D3C8F-165F-49E3-9C88-4D6700DAB8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Text Placeholder 9">
            <a:extLst>
              <a:ext uri="{FF2B5EF4-FFF2-40B4-BE49-F238E27FC236}">
                <a16:creationId xmlns:a16="http://schemas.microsoft.com/office/drawing/2014/main" id="{D5E50E5C-A568-4183-910B-B4C5BF2E0A0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BFC45E2A-0394-4E23-B23A-66D76BE2CA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96664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-8467"/>
            <a:ext cx="12192000" cy="6883401"/>
            <a:chOff x="0" y="-8467"/>
            <a:chExt cx="12192000" cy="6883401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cxnSpLocks/>
            </p:cNvCxnSpPr>
            <p:nvPr/>
          </p:nvCxnSpPr>
          <p:spPr>
            <a:xfrm flipH="1">
              <a:off x="8590663" y="3681413"/>
              <a:ext cx="3598162" cy="3193521"/>
            </a:xfrm>
            <a:prstGeom prst="line">
              <a:avLst/>
            </a:prstGeom>
            <a:ln w="9525"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8860051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tx1">
                <a:alpha val="5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tx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0536549" y="0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  <a:alpha val="34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tx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tx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</p:grp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3DA67A7D-8C94-4BE8-833C-2DD644AD3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71584" y="6366731"/>
            <a:ext cx="836150" cy="357938"/>
          </a:xfrm>
        </p:spPr>
        <p:txBody>
          <a:bodyPr/>
          <a:lstStyle>
            <a:lvl1pPr>
              <a:defRPr sz="1200" b="1"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D0BC4B5B-EC30-461E-ADD4-081FA4F69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2597" y="609600"/>
            <a:ext cx="8089736" cy="13208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64140C54-E6E4-4984-B843-E63728FF2519}"/>
              </a:ext>
            </a:extLst>
          </p:cNvPr>
          <p:cNvSpPr>
            <a:spLocks noGrp="1"/>
          </p:cNvSpPr>
          <p:nvPr>
            <p:ph idx="13"/>
          </p:nvPr>
        </p:nvSpPr>
        <p:spPr>
          <a:xfrm rot="5400000">
            <a:off x="2947078" y="56108"/>
            <a:ext cx="3880774" cy="8089735"/>
          </a:xfrm>
        </p:spPr>
        <p:txBody>
          <a:bodyPr/>
          <a:lstStyle>
            <a:lvl1pPr marL="457200" indent="-457200">
              <a:buClr>
                <a:schemeClr val="accent4">
                  <a:lumMod val="75000"/>
                </a:schemeClr>
              </a:buClr>
              <a:defRPr/>
            </a:lvl1pPr>
            <a:lvl2pPr marL="914400" indent="-457200">
              <a:buClr>
                <a:schemeClr val="tx1">
                  <a:lumMod val="75000"/>
                  <a:lumOff val="25000"/>
                </a:schemeClr>
              </a:buClr>
              <a:buFont typeface="Wingdings 3" panose="05040102010807070707" pitchFamily="18" charset="2"/>
              <a:buChar char=""/>
              <a:defRPr sz="1800"/>
            </a:lvl2pPr>
            <a:lvl3pPr marL="1371600" indent="-457200">
              <a:buClr>
                <a:schemeClr val="tx1">
                  <a:lumMod val="75000"/>
                  <a:lumOff val="25000"/>
                </a:schemeClr>
              </a:buClr>
              <a:buFont typeface="Trebuchet MS" panose="020B0603020202020204" pitchFamily="34" charset="0"/>
              <a:buChar char="●"/>
              <a:defRPr sz="1800"/>
            </a:lvl3pPr>
            <a:lvl4pPr marL="1828800" indent="-457200">
              <a:buClr>
                <a:schemeClr val="tx1">
                  <a:lumMod val="75000"/>
                  <a:lumOff val="25000"/>
                </a:schemeClr>
              </a:buClr>
              <a:buSzPct val="125000"/>
              <a:buFont typeface="Trebuchet MS" panose="020B0603020202020204" pitchFamily="34" charset="0"/>
              <a:buChar char="◦"/>
              <a:defRPr sz="1800"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41442712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-8467"/>
            <a:ext cx="12192000" cy="6883401"/>
            <a:chOff x="0" y="-8467"/>
            <a:chExt cx="12192000" cy="6883401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cxnSpLocks/>
            </p:cNvCxnSpPr>
            <p:nvPr/>
          </p:nvCxnSpPr>
          <p:spPr>
            <a:xfrm flipH="1">
              <a:off x="8590663" y="3681413"/>
              <a:ext cx="3598162" cy="3193521"/>
            </a:xfrm>
            <a:prstGeom prst="line">
              <a:avLst/>
            </a:prstGeom>
            <a:ln w="9525"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8860051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tx1">
                <a:alpha val="5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tx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0536549" y="0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  <a:alpha val="34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tx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tx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</p:grp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3DA67A7D-8C94-4BE8-833C-2DD644AD3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71584" y="6366731"/>
            <a:ext cx="836150" cy="357938"/>
          </a:xfrm>
        </p:spPr>
        <p:txBody>
          <a:bodyPr/>
          <a:lstStyle>
            <a:lvl1pPr>
              <a:defRPr sz="1200" b="1"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Vertical Title 1">
            <a:extLst>
              <a:ext uri="{FF2B5EF4-FFF2-40B4-BE49-F238E27FC236}">
                <a16:creationId xmlns:a16="http://schemas.microsoft.com/office/drawing/2014/main" id="{6AE6880E-8202-4F3A-9990-E94AF37A31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744383" y="609599"/>
            <a:ext cx="1304743" cy="5251451"/>
          </a:xfrm>
        </p:spPr>
        <p:txBody>
          <a:bodyPr vert="eaVert" anchor="ctr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96F56CA2-8C83-4375-B106-A205B4CE6078}"/>
              </a:ext>
            </a:extLst>
          </p:cNvPr>
          <p:cNvSpPr>
            <a:spLocks noGrp="1"/>
          </p:cNvSpPr>
          <p:nvPr>
            <p:ph idx="13"/>
          </p:nvPr>
        </p:nvSpPr>
        <p:spPr>
          <a:xfrm rot="5400000">
            <a:off x="1543696" y="-112471"/>
            <a:ext cx="5251452" cy="6695593"/>
          </a:xfrm>
        </p:spPr>
        <p:txBody>
          <a:bodyPr/>
          <a:lstStyle>
            <a:lvl1pPr marL="457200" indent="-457200">
              <a:buClr>
                <a:schemeClr val="accent4">
                  <a:lumMod val="75000"/>
                </a:schemeClr>
              </a:buClr>
              <a:defRPr/>
            </a:lvl1pPr>
            <a:lvl2pPr marL="914400" indent="-457200">
              <a:buClr>
                <a:schemeClr val="tx1">
                  <a:lumMod val="75000"/>
                  <a:lumOff val="25000"/>
                </a:schemeClr>
              </a:buClr>
              <a:buFont typeface="Wingdings 3" panose="05040102010807070707" pitchFamily="18" charset="2"/>
              <a:buChar char=""/>
              <a:defRPr sz="1800"/>
            </a:lvl2pPr>
            <a:lvl3pPr marL="1371600" indent="-457200">
              <a:buClr>
                <a:schemeClr val="tx1">
                  <a:lumMod val="75000"/>
                  <a:lumOff val="25000"/>
                </a:schemeClr>
              </a:buClr>
              <a:buFont typeface="Trebuchet MS" panose="020B0603020202020204" pitchFamily="34" charset="0"/>
              <a:buChar char="●"/>
              <a:defRPr sz="1800"/>
            </a:lvl3pPr>
            <a:lvl4pPr marL="1828800" indent="-457200">
              <a:buClr>
                <a:schemeClr val="tx1">
                  <a:lumMod val="75000"/>
                  <a:lumOff val="25000"/>
                </a:schemeClr>
              </a:buClr>
              <a:buSzPct val="125000"/>
              <a:buFont typeface="Trebuchet MS" panose="020B0603020202020204" pitchFamily="34" charset="0"/>
              <a:buChar char="◦"/>
              <a:defRPr sz="1800"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447578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-8467"/>
            <a:ext cx="12192000" cy="6883401"/>
            <a:chOff x="0" y="-8467"/>
            <a:chExt cx="12192000" cy="6883401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cxnSpLocks/>
            </p:cNvCxnSpPr>
            <p:nvPr/>
          </p:nvCxnSpPr>
          <p:spPr>
            <a:xfrm flipH="1">
              <a:off x="8590663" y="3681413"/>
              <a:ext cx="3598162" cy="3193521"/>
            </a:xfrm>
            <a:prstGeom prst="line">
              <a:avLst/>
            </a:prstGeom>
            <a:ln w="9525"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8860051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tx1">
                <a:alpha val="5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tx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0536549" y="0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  <a:alpha val="34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tx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tx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</p:grpSp>
      <p:sp>
        <p:nvSpPr>
          <p:cNvPr id="35" name="Title 1">
            <a:extLst>
              <a:ext uri="{FF2B5EF4-FFF2-40B4-BE49-F238E27FC236}">
                <a16:creationId xmlns:a16="http://schemas.microsoft.com/office/drawing/2014/main" id="{ACA4C2E1-55DB-4992-8674-54568A2C8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9109" y="609600"/>
            <a:ext cx="7977768" cy="717417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27620D12-8408-4956-9340-888F8E67EF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124" y="1649480"/>
            <a:ext cx="7977768" cy="3880773"/>
          </a:xfrm>
        </p:spPr>
        <p:txBody>
          <a:bodyPr/>
          <a:lstStyle>
            <a:lvl1pPr marL="457200" indent="-457200">
              <a:buClr>
                <a:schemeClr val="accent4">
                  <a:lumMod val="75000"/>
                </a:schemeClr>
              </a:buClr>
              <a:defRPr/>
            </a:lvl1pPr>
            <a:lvl2pPr marL="914400" indent="-457200">
              <a:buClr>
                <a:schemeClr val="tx1">
                  <a:lumMod val="75000"/>
                  <a:lumOff val="25000"/>
                </a:schemeClr>
              </a:buClr>
              <a:buFont typeface="Wingdings 3" panose="05040102010807070707" pitchFamily="18" charset="2"/>
              <a:buChar char=""/>
              <a:defRPr sz="1800"/>
            </a:lvl2pPr>
            <a:lvl3pPr marL="1371600" indent="-457200">
              <a:buClr>
                <a:schemeClr val="tx1">
                  <a:lumMod val="75000"/>
                  <a:lumOff val="25000"/>
                </a:schemeClr>
              </a:buClr>
              <a:buFont typeface="Trebuchet MS" panose="020B0603020202020204" pitchFamily="34" charset="0"/>
              <a:buChar char="●"/>
              <a:defRPr sz="1800"/>
            </a:lvl3pPr>
            <a:lvl4pPr marL="1828800" indent="-457200">
              <a:buClr>
                <a:schemeClr val="tx1">
                  <a:lumMod val="75000"/>
                  <a:lumOff val="25000"/>
                </a:schemeClr>
              </a:buClr>
              <a:buSzPct val="125000"/>
              <a:buFont typeface="Trebuchet MS" panose="020B0603020202020204" pitchFamily="34" charset="0"/>
              <a:buChar char="◦"/>
              <a:defRPr sz="1800"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3DA67A7D-8C94-4BE8-833C-2DD644AD3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71584" y="6366731"/>
            <a:ext cx="836150" cy="357938"/>
          </a:xfrm>
        </p:spPr>
        <p:txBody>
          <a:bodyPr/>
          <a:lstStyle>
            <a:lvl1pPr>
              <a:defRPr sz="1200" b="1"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940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FF6D50B2-381A-4B7B-8636-5A650C4E6640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42597" y="2160589"/>
            <a:ext cx="3876662" cy="3880773"/>
          </a:xfrm>
        </p:spPr>
        <p:txBody>
          <a:bodyPr/>
          <a:lstStyle>
            <a:lvl1pPr marL="457200" indent="-457200">
              <a:buClr>
                <a:schemeClr val="accent4">
                  <a:lumMod val="75000"/>
                </a:schemeClr>
              </a:buClr>
              <a:defRPr/>
            </a:lvl1pPr>
            <a:lvl2pPr marL="914400" indent="-457200">
              <a:buClr>
                <a:schemeClr val="tx1">
                  <a:lumMod val="75000"/>
                  <a:lumOff val="25000"/>
                </a:schemeClr>
              </a:buClr>
              <a:buFont typeface="Wingdings 3" panose="05040102010807070707" pitchFamily="18" charset="2"/>
              <a:buChar char=""/>
              <a:defRPr sz="1800"/>
            </a:lvl2pPr>
            <a:lvl3pPr marL="1371600" indent="-457200">
              <a:buClr>
                <a:schemeClr val="tx1">
                  <a:lumMod val="75000"/>
                  <a:lumOff val="25000"/>
                </a:schemeClr>
              </a:buClr>
              <a:buFont typeface="Trebuchet MS" panose="020B0603020202020204" pitchFamily="34" charset="0"/>
              <a:buChar char="●"/>
              <a:defRPr sz="1800"/>
            </a:lvl3pPr>
            <a:lvl4pPr marL="1828800" indent="-457200">
              <a:buClr>
                <a:schemeClr val="tx1">
                  <a:lumMod val="75000"/>
                  <a:lumOff val="25000"/>
                </a:schemeClr>
              </a:buClr>
              <a:buSzPct val="125000"/>
              <a:buFont typeface="Trebuchet MS" panose="020B0603020202020204" pitchFamily="34" charset="0"/>
              <a:buChar char="◦"/>
              <a:defRPr sz="1800"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-8467"/>
            <a:ext cx="12192000" cy="6883401"/>
            <a:chOff x="0" y="-8467"/>
            <a:chExt cx="12192000" cy="6883401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cxnSpLocks/>
            </p:cNvCxnSpPr>
            <p:nvPr/>
          </p:nvCxnSpPr>
          <p:spPr>
            <a:xfrm flipH="1">
              <a:off x="8590663" y="3681413"/>
              <a:ext cx="3598162" cy="3193521"/>
            </a:xfrm>
            <a:prstGeom prst="line">
              <a:avLst/>
            </a:prstGeom>
            <a:ln w="9525"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8860051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tx1">
                <a:alpha val="5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tx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0536549" y="0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  <a:alpha val="34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tx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tx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</p:grp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3DA67A7D-8C94-4BE8-833C-2DD644AD3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71584" y="6366731"/>
            <a:ext cx="836150" cy="357938"/>
          </a:xfrm>
        </p:spPr>
        <p:txBody>
          <a:bodyPr/>
          <a:lstStyle>
            <a:lvl1pPr>
              <a:defRPr sz="1200" b="1"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3652E0F3-A16A-4B45-AF19-2F1A12047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2598" y="609600"/>
            <a:ext cx="7901238" cy="13208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id="{2653C1C6-A2D6-43E9-A0AF-AF10C0200BB5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867174" y="2160589"/>
            <a:ext cx="3876662" cy="3880773"/>
          </a:xfrm>
        </p:spPr>
        <p:txBody>
          <a:bodyPr/>
          <a:lstStyle>
            <a:lvl1pPr marL="457200" indent="-457200">
              <a:buClr>
                <a:schemeClr val="accent4">
                  <a:lumMod val="75000"/>
                </a:schemeClr>
              </a:buClr>
              <a:defRPr/>
            </a:lvl1pPr>
            <a:lvl2pPr marL="914400" indent="-457200">
              <a:buClr>
                <a:schemeClr val="tx1">
                  <a:lumMod val="75000"/>
                  <a:lumOff val="25000"/>
                </a:schemeClr>
              </a:buClr>
              <a:buFont typeface="Wingdings 3" panose="05040102010807070707" pitchFamily="18" charset="2"/>
              <a:buChar char=""/>
              <a:defRPr sz="1800"/>
            </a:lvl2pPr>
            <a:lvl3pPr marL="1371600" indent="-457200">
              <a:buClr>
                <a:schemeClr val="tx1">
                  <a:lumMod val="75000"/>
                  <a:lumOff val="25000"/>
                </a:schemeClr>
              </a:buClr>
              <a:buFont typeface="Trebuchet MS" panose="020B0603020202020204" pitchFamily="34" charset="0"/>
              <a:buChar char="●"/>
              <a:defRPr sz="1800"/>
            </a:lvl3pPr>
            <a:lvl4pPr marL="1828800" indent="-457200">
              <a:buClr>
                <a:schemeClr val="tx1">
                  <a:lumMod val="75000"/>
                  <a:lumOff val="25000"/>
                </a:schemeClr>
              </a:buClr>
              <a:buSzPct val="125000"/>
              <a:buFont typeface="Trebuchet MS" panose="020B0603020202020204" pitchFamily="34" charset="0"/>
              <a:buChar char="◦"/>
              <a:defRPr sz="1800"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755635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-8467"/>
            <a:ext cx="12192000" cy="6883401"/>
            <a:chOff x="0" y="-8467"/>
            <a:chExt cx="12192000" cy="6883401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cxnSpLocks/>
            </p:cNvCxnSpPr>
            <p:nvPr/>
          </p:nvCxnSpPr>
          <p:spPr>
            <a:xfrm flipH="1">
              <a:off x="8590663" y="3681413"/>
              <a:ext cx="3598162" cy="3193521"/>
            </a:xfrm>
            <a:prstGeom prst="line">
              <a:avLst/>
            </a:prstGeom>
            <a:ln w="9525"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8860051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tx1">
                <a:alpha val="5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tx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0536549" y="0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  <a:alpha val="34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tx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tx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</p:grp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3DA67A7D-8C94-4BE8-833C-2DD644AD3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71584" y="6366731"/>
            <a:ext cx="836150" cy="357938"/>
          </a:xfrm>
        </p:spPr>
        <p:txBody>
          <a:bodyPr/>
          <a:lstStyle>
            <a:lvl1pPr>
              <a:defRPr sz="1200" b="1"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002F04D6-6A73-40EB-AFFC-D575C0128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726" y="609600"/>
            <a:ext cx="8042383" cy="13208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7259C48A-2B10-4015-BC34-FEE8412EAA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67138" y="2160983"/>
            <a:ext cx="393842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8C27F171-F59D-4C77-B2E6-0171FC4611EB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68726" y="2828260"/>
            <a:ext cx="3936931" cy="3213102"/>
          </a:xfrm>
        </p:spPr>
        <p:txBody>
          <a:bodyPr/>
          <a:lstStyle>
            <a:lvl1pPr marL="457200" indent="-457200">
              <a:buClr>
                <a:schemeClr val="accent4">
                  <a:lumMod val="75000"/>
                </a:schemeClr>
              </a:buClr>
              <a:defRPr/>
            </a:lvl1pPr>
            <a:lvl2pPr marL="914400" indent="-457200">
              <a:buClr>
                <a:schemeClr val="tx1">
                  <a:lumMod val="75000"/>
                  <a:lumOff val="25000"/>
                </a:schemeClr>
              </a:buClr>
              <a:buFont typeface="Wingdings 3" panose="05040102010807070707" pitchFamily="18" charset="2"/>
              <a:buChar char=""/>
              <a:defRPr sz="1800"/>
            </a:lvl2pPr>
            <a:lvl3pPr marL="1371600" indent="-457200">
              <a:buClr>
                <a:schemeClr val="tx1">
                  <a:lumMod val="75000"/>
                  <a:lumOff val="25000"/>
                </a:schemeClr>
              </a:buClr>
              <a:buFont typeface="Trebuchet MS" panose="020B0603020202020204" pitchFamily="34" charset="0"/>
              <a:buChar char="●"/>
              <a:defRPr sz="1800"/>
            </a:lvl3pPr>
            <a:lvl4pPr marL="1828800" indent="-457200">
              <a:buClr>
                <a:schemeClr val="tx1">
                  <a:lumMod val="75000"/>
                  <a:lumOff val="25000"/>
                </a:schemeClr>
              </a:buClr>
              <a:buSzPct val="125000"/>
              <a:buFont typeface="Trebuchet MS" panose="020B0603020202020204" pitchFamily="34" charset="0"/>
              <a:buChar char="◦"/>
              <a:defRPr sz="1800"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3" name="Text Placeholder 2">
            <a:extLst>
              <a:ext uri="{FF2B5EF4-FFF2-40B4-BE49-F238E27FC236}">
                <a16:creationId xmlns:a16="http://schemas.microsoft.com/office/drawing/2014/main" id="{D75CDBF3-B5CC-4BB3-BA67-37F70EBE50FF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4996756" y="2160983"/>
            <a:ext cx="393842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F14D13BC-CA35-4076-8745-870005CBF07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998344" y="2828260"/>
            <a:ext cx="3936931" cy="3213102"/>
          </a:xfrm>
        </p:spPr>
        <p:txBody>
          <a:bodyPr/>
          <a:lstStyle>
            <a:lvl1pPr marL="457200" indent="-457200">
              <a:buClr>
                <a:schemeClr val="accent4">
                  <a:lumMod val="75000"/>
                </a:schemeClr>
              </a:buClr>
              <a:defRPr/>
            </a:lvl1pPr>
            <a:lvl2pPr marL="914400" indent="-457200">
              <a:buClr>
                <a:schemeClr val="tx1">
                  <a:lumMod val="75000"/>
                  <a:lumOff val="25000"/>
                </a:schemeClr>
              </a:buClr>
              <a:buFont typeface="Wingdings 3" panose="05040102010807070707" pitchFamily="18" charset="2"/>
              <a:buChar char=""/>
              <a:defRPr sz="1800"/>
            </a:lvl2pPr>
            <a:lvl3pPr marL="1371600" indent="-457200">
              <a:buClr>
                <a:schemeClr val="tx1">
                  <a:lumMod val="75000"/>
                  <a:lumOff val="25000"/>
                </a:schemeClr>
              </a:buClr>
              <a:buFont typeface="Trebuchet MS" panose="020B0603020202020204" pitchFamily="34" charset="0"/>
              <a:buChar char="●"/>
              <a:defRPr sz="1800"/>
            </a:lvl3pPr>
            <a:lvl4pPr marL="1828800" indent="-457200">
              <a:buClr>
                <a:schemeClr val="tx1">
                  <a:lumMod val="75000"/>
                  <a:lumOff val="25000"/>
                </a:schemeClr>
              </a:buClr>
              <a:buSzPct val="125000"/>
              <a:buFont typeface="Trebuchet MS" panose="020B0603020202020204" pitchFamily="34" charset="0"/>
              <a:buChar char="◦"/>
              <a:defRPr sz="1800"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002537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-8467"/>
            <a:ext cx="12192000" cy="6883401"/>
            <a:chOff x="0" y="-8467"/>
            <a:chExt cx="12192000" cy="6883401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cxnSpLocks/>
            </p:cNvCxnSpPr>
            <p:nvPr/>
          </p:nvCxnSpPr>
          <p:spPr>
            <a:xfrm flipH="1">
              <a:off x="8590663" y="3681413"/>
              <a:ext cx="3598162" cy="3193521"/>
            </a:xfrm>
            <a:prstGeom prst="line">
              <a:avLst/>
            </a:prstGeom>
            <a:ln w="9525"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8860051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tx1">
                <a:alpha val="5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tx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0536549" y="0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  <a:alpha val="34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tx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tx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</p:grp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3DA67A7D-8C94-4BE8-833C-2DD644AD3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71584" y="6366731"/>
            <a:ext cx="836150" cy="357938"/>
          </a:xfrm>
        </p:spPr>
        <p:txBody>
          <a:bodyPr/>
          <a:lstStyle>
            <a:lvl1pPr>
              <a:defRPr sz="1200" b="1"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C227FB87-CB6B-444A-B30E-563D1C560D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9108" y="609600"/>
            <a:ext cx="8394893" cy="13208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30163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-8467"/>
            <a:ext cx="12192000" cy="6883401"/>
            <a:chOff x="0" y="-8467"/>
            <a:chExt cx="12192000" cy="6883401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cxnSpLocks/>
            </p:cNvCxnSpPr>
            <p:nvPr/>
          </p:nvCxnSpPr>
          <p:spPr>
            <a:xfrm flipH="1">
              <a:off x="8590663" y="3681413"/>
              <a:ext cx="3598162" cy="3193521"/>
            </a:xfrm>
            <a:prstGeom prst="line">
              <a:avLst/>
            </a:prstGeom>
            <a:ln w="9525"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8860051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tx1">
                <a:alpha val="5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tx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0536549" y="0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  <a:alpha val="34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tx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tx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</p:grp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3DA67A7D-8C94-4BE8-833C-2DD644AD3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71584" y="6366731"/>
            <a:ext cx="836150" cy="357938"/>
          </a:xfrm>
        </p:spPr>
        <p:txBody>
          <a:bodyPr/>
          <a:lstStyle>
            <a:lvl1pPr>
              <a:defRPr sz="1200" b="1"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434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-8467"/>
            <a:ext cx="12192000" cy="6883401"/>
            <a:chOff x="0" y="-8467"/>
            <a:chExt cx="12192000" cy="6883401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cxnSpLocks/>
            </p:cNvCxnSpPr>
            <p:nvPr/>
          </p:nvCxnSpPr>
          <p:spPr>
            <a:xfrm flipH="1">
              <a:off x="8590663" y="3681413"/>
              <a:ext cx="3598162" cy="3193521"/>
            </a:xfrm>
            <a:prstGeom prst="line">
              <a:avLst/>
            </a:prstGeom>
            <a:ln w="9525"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8860051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tx1">
                <a:alpha val="5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tx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0536549" y="0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  <a:alpha val="34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tx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tx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</p:grp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3DA67A7D-8C94-4BE8-833C-2DD644AD3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71584" y="6366731"/>
            <a:ext cx="836150" cy="357938"/>
          </a:xfrm>
        </p:spPr>
        <p:txBody>
          <a:bodyPr/>
          <a:lstStyle>
            <a:lvl1pPr>
              <a:defRPr sz="1200" b="1"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E3C00DC3-4606-4F99-8587-04493C7CD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64F01A82-DFCA-4AD4-9895-94B33E9B74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2B618004-FCB9-46FA-8519-73883685D33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758178" y="531286"/>
            <a:ext cx="4227536" cy="5526436"/>
          </a:xfrm>
        </p:spPr>
        <p:txBody>
          <a:bodyPr/>
          <a:lstStyle>
            <a:lvl1pPr marL="457200" indent="-457200">
              <a:buClr>
                <a:schemeClr val="accent4">
                  <a:lumMod val="75000"/>
                </a:schemeClr>
              </a:buClr>
              <a:defRPr/>
            </a:lvl1pPr>
            <a:lvl2pPr marL="914400" indent="-457200">
              <a:buClr>
                <a:schemeClr val="tx1">
                  <a:lumMod val="75000"/>
                  <a:lumOff val="25000"/>
                </a:schemeClr>
              </a:buClr>
              <a:buFont typeface="Wingdings 3" panose="05040102010807070707" pitchFamily="18" charset="2"/>
              <a:buChar char=""/>
              <a:defRPr sz="1800"/>
            </a:lvl2pPr>
            <a:lvl3pPr marL="1371600" indent="-457200">
              <a:buClr>
                <a:schemeClr val="tx1">
                  <a:lumMod val="75000"/>
                  <a:lumOff val="25000"/>
                </a:schemeClr>
              </a:buClr>
              <a:buFont typeface="Trebuchet MS" panose="020B0603020202020204" pitchFamily="34" charset="0"/>
              <a:buChar char="●"/>
              <a:defRPr sz="1800"/>
            </a:lvl3pPr>
            <a:lvl4pPr marL="1828800" indent="-457200">
              <a:buClr>
                <a:schemeClr val="tx1">
                  <a:lumMod val="75000"/>
                  <a:lumOff val="25000"/>
                </a:schemeClr>
              </a:buClr>
              <a:buSzPct val="125000"/>
              <a:buFont typeface="Trebuchet MS" panose="020B0603020202020204" pitchFamily="34" charset="0"/>
              <a:buChar char="◦"/>
              <a:defRPr sz="1800"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436522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-8467"/>
            <a:ext cx="12192000" cy="6883401"/>
            <a:chOff x="0" y="-8467"/>
            <a:chExt cx="12192000" cy="6883401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cxnSpLocks/>
            </p:cNvCxnSpPr>
            <p:nvPr/>
          </p:nvCxnSpPr>
          <p:spPr>
            <a:xfrm flipH="1">
              <a:off x="8590663" y="3681413"/>
              <a:ext cx="3598162" cy="3193521"/>
            </a:xfrm>
            <a:prstGeom prst="line">
              <a:avLst/>
            </a:prstGeom>
            <a:ln w="9525"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8860051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tx1">
                <a:alpha val="5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tx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0536549" y="0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  <a:alpha val="34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tx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tx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</p:grp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3DA67A7D-8C94-4BE8-833C-2DD644AD3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71584" y="6366731"/>
            <a:ext cx="836150" cy="357938"/>
          </a:xfrm>
        </p:spPr>
        <p:txBody>
          <a:bodyPr/>
          <a:lstStyle>
            <a:lvl1pPr>
              <a:defRPr sz="1200" b="1"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220087D7-B6F9-4D94-BCFE-15794680E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Picture Placeholder 2">
            <a:extLst>
              <a:ext uri="{FF2B5EF4-FFF2-40B4-BE49-F238E27FC236}">
                <a16:creationId xmlns:a16="http://schemas.microsoft.com/office/drawing/2014/main" id="{7C83F960-0DFF-4244-B63C-9D4C008F9134}"/>
              </a:ext>
            </a:extLst>
          </p:cNvPr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88CE9E93-D7D6-45BE-B4D8-DFC460EC07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53951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-8467"/>
            <a:ext cx="12192000" cy="6883401"/>
            <a:chOff x="0" y="-8467"/>
            <a:chExt cx="12192000" cy="6883401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cxnSpLocks/>
            </p:cNvCxnSpPr>
            <p:nvPr/>
          </p:nvCxnSpPr>
          <p:spPr>
            <a:xfrm flipH="1">
              <a:off x="8590663" y="3681413"/>
              <a:ext cx="3598162" cy="3193521"/>
            </a:xfrm>
            <a:prstGeom prst="line">
              <a:avLst/>
            </a:prstGeom>
            <a:ln w="9525"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8860051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tx1">
                <a:alpha val="5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tx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0536549" y="0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  <a:alpha val="34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tx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tx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</p:grp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3DA67A7D-8C94-4BE8-833C-2DD644AD3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71584" y="6366731"/>
            <a:ext cx="836150" cy="357938"/>
          </a:xfrm>
        </p:spPr>
        <p:txBody>
          <a:bodyPr/>
          <a:lstStyle>
            <a:lvl1pPr>
              <a:defRPr sz="1200" b="1"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A9347C70-E96D-47AA-A3F9-3D9FC940E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2597" y="609600"/>
            <a:ext cx="8014279" cy="3403600"/>
          </a:xfrm>
        </p:spPr>
        <p:txBody>
          <a:bodyPr anchor="ctr">
            <a:normAutofit/>
          </a:bodyPr>
          <a:lstStyle>
            <a:lvl1pPr algn="l">
              <a:defRPr sz="4400" b="0" cap="none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F9A6870D-053A-4B42-8861-5A8E973634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2597" y="4470400"/>
            <a:ext cx="8014279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93998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69825" y="6200386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D7B8B8AC-0615-42DC-9425-BE0951701FB6}"/>
              </a:ext>
            </a:extLst>
          </p:cNvPr>
          <p:cNvGrpSpPr/>
          <p:nvPr userDrawn="1"/>
        </p:nvGrpSpPr>
        <p:grpSpPr>
          <a:xfrm>
            <a:off x="0" y="-8467"/>
            <a:ext cx="12192000" cy="6883401"/>
            <a:chOff x="0" y="-8467"/>
            <a:chExt cx="12192000" cy="6883401"/>
          </a:xfrm>
        </p:grpSpPr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A6EA5CFB-0417-422B-B1EE-F0C76C9249DC}"/>
                </a:ext>
              </a:extLst>
            </p:cNvPr>
            <p:cNvCxnSpPr>
              <a:cxnSpLocks/>
            </p:cNvCxnSpPr>
            <p:nvPr/>
          </p:nvCxnSpPr>
          <p:spPr>
            <a:xfrm>
              <a:off x="9334500" y="0"/>
              <a:ext cx="1255712" cy="6858000"/>
            </a:xfrm>
            <a:prstGeom prst="line">
              <a:avLst/>
            </a:prstGeom>
            <a:ln w="9525"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3627B603-094A-4036-B3AA-128C73B3450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590663" y="3681413"/>
              <a:ext cx="3598162" cy="3193521"/>
            </a:xfrm>
            <a:prstGeom prst="line">
              <a:avLst/>
            </a:prstGeom>
            <a:ln w="9525"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Rectangle 23">
              <a:extLst>
                <a:ext uri="{FF2B5EF4-FFF2-40B4-BE49-F238E27FC236}">
                  <a16:creationId xmlns:a16="http://schemas.microsoft.com/office/drawing/2014/main" id="{9FF0025F-AC8E-436B-8A5C-479314957426}"/>
                </a:ext>
              </a:extLst>
            </p:cNvPr>
            <p:cNvSpPr/>
            <p:nvPr/>
          </p:nvSpPr>
          <p:spPr>
            <a:xfrm>
              <a:off x="9181475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tx1">
                <a:alpha val="5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46" name="Rectangle 25">
              <a:extLst>
                <a:ext uri="{FF2B5EF4-FFF2-40B4-BE49-F238E27FC236}">
                  <a16:creationId xmlns:a16="http://schemas.microsoft.com/office/drawing/2014/main" id="{FAA7DACD-9496-490A-ABC7-54F62BE3600D}"/>
                </a:ext>
              </a:extLst>
            </p:cNvPr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47" name="Isosceles Triangle 46">
              <a:extLst>
                <a:ext uri="{FF2B5EF4-FFF2-40B4-BE49-F238E27FC236}">
                  <a16:creationId xmlns:a16="http://schemas.microsoft.com/office/drawing/2014/main" id="{C10F243E-1D25-4F73-A1A5-FC88E26E6C22}"/>
                </a:ext>
              </a:extLst>
            </p:cNvPr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tx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48" name="Rectangle 27">
              <a:extLst>
                <a:ext uri="{FF2B5EF4-FFF2-40B4-BE49-F238E27FC236}">
                  <a16:creationId xmlns:a16="http://schemas.microsoft.com/office/drawing/2014/main" id="{CBE38662-A5CE-40F7-9E62-4BF4223A4B65}"/>
                </a:ext>
              </a:extLst>
            </p:cNvPr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94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49" name="Rectangle 28">
              <a:extLst>
                <a:ext uri="{FF2B5EF4-FFF2-40B4-BE49-F238E27FC236}">
                  <a16:creationId xmlns:a16="http://schemas.microsoft.com/office/drawing/2014/main" id="{745EB12D-33E3-4ADD-80A8-73DA7ED0E64B}"/>
                </a:ext>
              </a:extLst>
            </p:cNvPr>
            <p:cNvSpPr/>
            <p:nvPr/>
          </p:nvSpPr>
          <p:spPr>
            <a:xfrm>
              <a:off x="10536549" y="0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  <a:alpha val="34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50" name="Rectangle 29">
              <a:extLst>
                <a:ext uri="{FF2B5EF4-FFF2-40B4-BE49-F238E27FC236}">
                  <a16:creationId xmlns:a16="http://schemas.microsoft.com/office/drawing/2014/main" id="{37BCE24F-81EC-4323-A019-38E5F4F4CC8D}"/>
                </a:ext>
              </a:extLst>
            </p:cNvPr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51" name="Isosceles Triangle 50">
              <a:extLst>
                <a:ext uri="{FF2B5EF4-FFF2-40B4-BE49-F238E27FC236}">
                  <a16:creationId xmlns:a16="http://schemas.microsoft.com/office/drawing/2014/main" id="{6178555F-A491-4E11-8FB2-A2F4916046CF}"/>
                </a:ext>
              </a:extLst>
            </p:cNvPr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tx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52" name="Isosceles Triangle 51">
              <a:extLst>
                <a:ext uri="{FF2B5EF4-FFF2-40B4-BE49-F238E27FC236}">
                  <a16:creationId xmlns:a16="http://schemas.microsoft.com/office/drawing/2014/main" id="{CD634D1F-5048-4A6F-BD12-FB5DC12777FA}"/>
                </a:ext>
              </a:extLst>
            </p:cNvPr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tx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</p:grpSp>
      <p:pic>
        <p:nvPicPr>
          <p:cNvPr id="19" name="Picture 18">
            <a:extLst>
              <a:ext uri="{FF2B5EF4-FFF2-40B4-BE49-F238E27FC236}">
                <a16:creationId xmlns:a16="http://schemas.microsoft.com/office/drawing/2014/main" id="{0104C8B8-84AE-4F7D-8CB8-84024BE941E9}"/>
              </a:ext>
            </a:extLst>
          </p:cNvPr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10228158" y="162915"/>
            <a:ext cx="1906876" cy="2167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145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5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orscomp@hawaii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836C9-DAE0-470C-BD3E-81F3DB237E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0302" y="2345896"/>
            <a:ext cx="8140659" cy="748008"/>
          </a:xfrm>
        </p:spPr>
        <p:txBody>
          <a:bodyPr/>
          <a:lstStyle/>
          <a:p>
            <a:r>
              <a:rPr lang="en-US" sz="2600" b="1" dirty="0">
                <a:solidFill>
                  <a:schemeClr val="bg2">
                    <a:lumMod val="25000"/>
                  </a:schemeClr>
                </a:solidFill>
              </a:rPr>
              <a:t>Transferring UH Revolving Accounts at RCUH to UH 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12AB2A1B-2EF1-4C37-A98A-4E76DF937DD7}"/>
              </a:ext>
            </a:extLst>
          </p:cNvPr>
          <p:cNvSpPr txBox="1">
            <a:spLocks/>
          </p:cNvSpPr>
          <p:nvPr/>
        </p:nvSpPr>
        <p:spPr>
          <a:xfrm>
            <a:off x="1507067" y="4512104"/>
            <a:ext cx="7766936" cy="78664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September 29, 2022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B1C49F2A-9409-4C93-BCF4-6EF4FC14C4CC}"/>
              </a:ext>
            </a:extLst>
          </p:cNvPr>
          <p:cNvSpPr txBox="1">
            <a:spLocks/>
          </p:cNvSpPr>
          <p:nvPr/>
        </p:nvSpPr>
        <p:spPr>
          <a:xfrm>
            <a:off x="869105" y="276275"/>
            <a:ext cx="7766936" cy="4085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Office of the Vice President for Research and Innovation</a:t>
            </a:r>
          </a:p>
        </p:txBody>
      </p:sp>
    </p:spTree>
    <p:extLst>
      <p:ext uri="{BB962C8B-B14F-4D97-AF65-F5344CB8AC3E}">
        <p14:creationId xmlns:p14="http://schemas.microsoft.com/office/powerpoint/2010/main" val="40502729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BF05F-BBE5-42F7-BACE-D12E8DA6B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ED7060CC-C449-4DFA-936F-12F67F0E89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6468988"/>
              </p:ext>
            </p:extLst>
          </p:nvPr>
        </p:nvGraphicFramePr>
        <p:xfrm>
          <a:off x="871538" y="1649413"/>
          <a:ext cx="7978775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AACB68-45B2-4053-9E81-A79818640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7468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EF054-E116-4983-893B-413E01388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and Additional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F468AE-6EC5-4B2C-9F75-566A88FC77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Email </a:t>
            </a:r>
            <a:r>
              <a:rPr lang="en-US" dirty="0">
                <a:hlinkClick r:id="rId2"/>
              </a:rPr>
              <a:t>orscomp@hawaii.edu</a:t>
            </a:r>
            <a:r>
              <a:rPr lang="en-US" dirty="0"/>
              <a:t> with questions / comments </a:t>
            </a:r>
          </a:p>
          <a:p>
            <a:r>
              <a:rPr lang="en-US" dirty="0"/>
              <a:t>Issues and details are still being addressed but if you would like to request a separate meeting please contact </a:t>
            </a:r>
            <a:r>
              <a:rPr lang="en-US" dirty="0">
                <a:hlinkClick r:id="rId2"/>
              </a:rPr>
              <a:t>orscomp@hawaii.edu</a:t>
            </a:r>
            <a:r>
              <a:rPr lang="en-US" dirty="0"/>
              <a:t> </a:t>
            </a:r>
          </a:p>
          <a:p>
            <a:r>
              <a:rPr lang="en-US" dirty="0"/>
              <a:t>Check ORS website for periodic project updates and a recording of this session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36C83C-2205-466D-A95C-A209FEE1B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437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2C951-3607-4F01-A39A-C09DE58E2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DC09F8-316A-4B5D-8AE0-63F2C10293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UH Revolving Funds at RCUH</a:t>
            </a:r>
          </a:p>
          <a:p>
            <a:r>
              <a:rPr lang="en-US" dirty="0"/>
              <a:t>Reason for Transferring the Accounts from RCUH to UH</a:t>
            </a:r>
          </a:p>
          <a:p>
            <a:r>
              <a:rPr lang="en-US" dirty="0"/>
              <a:t>Initial Screening Criteria and Results</a:t>
            </a:r>
          </a:p>
          <a:p>
            <a:r>
              <a:rPr lang="en-US" dirty="0"/>
              <a:t>Next Steps for Revolving Fund Committee (RFC)</a:t>
            </a:r>
          </a:p>
          <a:p>
            <a:r>
              <a:rPr lang="en-US" dirty="0"/>
              <a:t>How to Prepare – Project Manager (PM) and Designated UH Official (DUO)</a:t>
            </a:r>
          </a:p>
          <a:p>
            <a:r>
              <a:rPr lang="en-US" dirty="0"/>
              <a:t>Timeline</a:t>
            </a:r>
          </a:p>
          <a:p>
            <a:r>
              <a:rPr lang="en-US" dirty="0"/>
              <a:t>Additional Concerns / Questions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F426B5-D8A6-4DAE-865E-FC4ACBB01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351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2CD87-740B-4915-AE7C-810B63F87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UH Revolving Funds at RCUH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94E557-C82A-4A0C-B1BB-BBEF028CD1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Revolving Fund Accounts currently established as RCUH Projects which include Specialized Service Facilities and Recharge Centers should be transferred to UH by establishing an institutional account</a:t>
            </a:r>
          </a:p>
          <a:p>
            <a:r>
              <a:rPr lang="en-US" dirty="0"/>
              <a:t>Special Fund Service Center accounts should be established at UH using HRS § 304A-2157 (UH Auxiliary Enterprises Special Fund) as the legal authority  </a:t>
            </a:r>
          </a:p>
          <a:p>
            <a:r>
              <a:rPr lang="en-US" dirty="0"/>
              <a:t>Accounts that do not comply with AP 12.204 must be restored to compliance or will be recommended for closure</a:t>
            </a:r>
          </a:p>
          <a:p>
            <a:r>
              <a:rPr lang="en-US" dirty="0"/>
              <a:t>All accounts must be transferred by July 1, 2023</a:t>
            </a:r>
          </a:p>
          <a:p>
            <a:r>
              <a:rPr lang="en-US" dirty="0"/>
              <a:t>Accounts remaining at RCUH after July 1, 2023 will be frozen 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6D3627-9197-4CC6-B55C-3EF304144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147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675F1-5D85-4213-97B6-C144EA86A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 for Transfer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38C68F-4284-417B-9496-DCF53A8259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Ensure compliance with Federal regulations (2 CFR 200.468) and UH policies and procedures (AP 12.204) </a:t>
            </a:r>
          </a:p>
          <a:p>
            <a:r>
              <a:rPr lang="en-US" dirty="0"/>
              <a:t>Findings of excessive rates and fund balances have resulted in fines and penalties at:</a:t>
            </a:r>
          </a:p>
          <a:p>
            <a:pPr lvl="1"/>
            <a:r>
              <a:rPr lang="en-US" dirty="0"/>
              <a:t>Florida State University ($3 million repayment) for unallowable charges, including lack of oversight on specialized service facilities</a:t>
            </a:r>
          </a:p>
          <a:p>
            <a:pPr lvl="1"/>
            <a:r>
              <a:rPr lang="en-US" dirty="0"/>
              <a:t>University of Connecticut ($2.5 million – repayment and penalty) for failure to revise billing rates, lack of internal controls</a:t>
            </a:r>
          </a:p>
          <a:p>
            <a:r>
              <a:rPr lang="en-US" dirty="0"/>
              <a:t>Implement oversight and ongoing monitoring program by UH</a:t>
            </a:r>
          </a:p>
          <a:p>
            <a:r>
              <a:rPr lang="en-US" dirty="0"/>
              <a:t>Promotes transparency for Financial Reporting, BOR, Legislators and general public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A6F396-BB9D-47A7-8489-48CA81939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216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CE3F791-5934-4806-A47A-73A1F37FA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061C785-C129-422B-B322-DDEC3B5BE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of Existing Revolving Accounts - Criteria Overview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E8C461-151B-4A0C-A861-87B4752E76E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Meets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D138E83-1AA7-4683-BD01-057B6D39503F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/>
              <a:t>Offering technical shop type, specialized facilities, or personnel services</a:t>
            </a:r>
          </a:p>
          <a:p>
            <a:r>
              <a:rPr lang="en-US" dirty="0"/>
              <a:t>Conducting workshops or conferences</a:t>
            </a:r>
          </a:p>
          <a:p>
            <a:r>
              <a:rPr lang="en-US" dirty="0"/>
              <a:t>Selling commodities generated under research projects or conferences; journals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DFEC0B3-51E3-4A36-85C3-A04AE61B250B}"/>
              </a:ext>
            </a:extLst>
          </p:cNvPr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r>
              <a:rPr lang="en-US" dirty="0"/>
              <a:t>Does not meet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8B0D8A2-4C91-429F-BFE1-901AC2E52537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998344" y="2828260"/>
            <a:ext cx="3936931" cy="3420140"/>
          </a:xfrm>
        </p:spPr>
        <p:txBody>
          <a:bodyPr/>
          <a:lstStyle/>
          <a:p>
            <a:r>
              <a:rPr lang="en-US" dirty="0"/>
              <a:t>Accepting and conducting sponsored research or training grants or contracts via revolving fund</a:t>
            </a:r>
          </a:p>
          <a:p>
            <a:r>
              <a:rPr lang="en-US" dirty="0"/>
              <a:t>Conducting a for profit activity</a:t>
            </a:r>
          </a:p>
          <a:p>
            <a:r>
              <a:rPr lang="en-US" dirty="0"/>
              <a:t>Conducting instruction or student activity for degree or credit</a:t>
            </a:r>
          </a:p>
          <a:p>
            <a:r>
              <a:rPr lang="en-US" dirty="0"/>
              <a:t>Idle activities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669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D7AE8-1435-45DA-84C7-CA3BE1A04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of Screening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949EE1-768C-4F7F-96DE-B0FB298A7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9109" y="1602827"/>
            <a:ext cx="7977768" cy="388077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Note:  Balances as of January 31, 2022</a:t>
            </a:r>
          </a:p>
          <a:p>
            <a:pPr marL="0" indent="0">
              <a:buNone/>
            </a:pPr>
            <a:r>
              <a:rPr lang="en-US" dirty="0"/>
              <a:t>Of the 256 revolving funds accounts that meet the criteria, 191(75%) have a positive cash balance totaling $21,145,075 and 36(14%) have a deficit balance totaling $5,387,079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BE6D08-DF51-4CA8-B963-226452929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783EAF6-F622-484B-A556-AC86DC470F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0534606"/>
              </p:ext>
            </p:extLst>
          </p:nvPr>
        </p:nvGraphicFramePr>
        <p:xfrm>
          <a:off x="1039644" y="2175239"/>
          <a:ext cx="7656698" cy="169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2979">
                  <a:extLst>
                    <a:ext uri="{9D8B030D-6E8A-4147-A177-3AD203B41FA5}">
                      <a16:colId xmlns:a16="http://schemas.microsoft.com/office/drawing/2014/main" val="4146695393"/>
                    </a:ext>
                  </a:extLst>
                </a:gridCol>
                <a:gridCol w="1294689">
                  <a:extLst>
                    <a:ext uri="{9D8B030D-6E8A-4147-A177-3AD203B41FA5}">
                      <a16:colId xmlns:a16="http://schemas.microsoft.com/office/drawing/2014/main" val="1419812094"/>
                    </a:ext>
                  </a:extLst>
                </a:gridCol>
                <a:gridCol w="1564800">
                  <a:extLst>
                    <a:ext uri="{9D8B030D-6E8A-4147-A177-3AD203B41FA5}">
                      <a16:colId xmlns:a16="http://schemas.microsoft.com/office/drawing/2014/main" val="506448173"/>
                    </a:ext>
                  </a:extLst>
                </a:gridCol>
                <a:gridCol w="1553703">
                  <a:extLst>
                    <a:ext uri="{9D8B030D-6E8A-4147-A177-3AD203B41FA5}">
                      <a16:colId xmlns:a16="http://schemas.microsoft.com/office/drawing/2014/main" val="1107869341"/>
                    </a:ext>
                  </a:extLst>
                </a:gridCol>
                <a:gridCol w="1420527">
                  <a:extLst>
                    <a:ext uri="{9D8B030D-6E8A-4147-A177-3AD203B41FA5}">
                      <a16:colId xmlns:a16="http://schemas.microsoft.com/office/drawing/2014/main" val="41749673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00584" marR="10058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# of Accounts</a:t>
                      </a:r>
                    </a:p>
                  </a:txBody>
                  <a:tcPr marL="100584" marR="10058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FYTD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Revenues</a:t>
                      </a:r>
                    </a:p>
                  </a:txBody>
                  <a:tcPr marL="100584" marR="10058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FYTD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Expenses</a:t>
                      </a:r>
                    </a:p>
                  </a:txBody>
                  <a:tcPr marL="100584" marR="10058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Cash 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Balance</a:t>
                      </a:r>
                    </a:p>
                  </a:txBody>
                  <a:tcPr marL="100584" marR="100584"/>
                </a:tc>
                <a:extLst>
                  <a:ext uri="{0D108BD9-81ED-4DB2-BD59-A6C34878D82A}">
                    <a16:rowId xmlns:a16="http://schemas.microsoft.com/office/drawing/2014/main" val="6140167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Meets</a:t>
                      </a:r>
                    </a:p>
                  </a:txBody>
                  <a:tcPr marL="100584" marR="10058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256</a:t>
                      </a:r>
                    </a:p>
                  </a:txBody>
                  <a:tcPr marL="100584" marR="10058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$17,159,741</a:t>
                      </a:r>
                    </a:p>
                  </a:txBody>
                  <a:tcPr marL="100584" marR="10058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$13,243,083</a:t>
                      </a:r>
                    </a:p>
                  </a:txBody>
                  <a:tcPr marL="100584" marR="10058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$15,758,895</a:t>
                      </a:r>
                    </a:p>
                  </a:txBody>
                  <a:tcPr marL="100584" marR="100584"/>
                </a:tc>
                <a:extLst>
                  <a:ext uri="{0D108BD9-81ED-4DB2-BD59-A6C34878D82A}">
                    <a16:rowId xmlns:a16="http://schemas.microsoft.com/office/drawing/2014/main" val="27997000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u="none" dirty="0"/>
                        <a:t>Does Not Meet</a:t>
                      </a:r>
                    </a:p>
                  </a:txBody>
                  <a:tcPr marL="100584" marR="10058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u="sng" dirty="0"/>
                        <a:t>104</a:t>
                      </a:r>
                    </a:p>
                  </a:txBody>
                  <a:tcPr marL="100584" marR="10058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u="sng" dirty="0"/>
                        <a:t>$  2,908,494</a:t>
                      </a:r>
                    </a:p>
                  </a:txBody>
                  <a:tcPr marL="100584" marR="10058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u="sng" dirty="0"/>
                        <a:t>$ 3,887,922</a:t>
                      </a:r>
                    </a:p>
                  </a:txBody>
                  <a:tcPr marL="100584" marR="10058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u="sng" dirty="0"/>
                        <a:t>$ 5,369,019</a:t>
                      </a:r>
                    </a:p>
                  </a:txBody>
                  <a:tcPr marL="100584" marR="100584"/>
                </a:tc>
                <a:extLst>
                  <a:ext uri="{0D108BD9-81ED-4DB2-BD59-A6C34878D82A}">
                    <a16:rowId xmlns:a16="http://schemas.microsoft.com/office/drawing/2014/main" val="15128732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Total</a:t>
                      </a:r>
                    </a:p>
                  </a:txBody>
                  <a:tcPr marL="100584" marR="10058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360</a:t>
                      </a:r>
                    </a:p>
                  </a:txBody>
                  <a:tcPr marL="100584" marR="10058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$20,068,235</a:t>
                      </a:r>
                    </a:p>
                  </a:txBody>
                  <a:tcPr marL="100584" marR="100584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$17,131,006</a:t>
                      </a:r>
                    </a:p>
                  </a:txBody>
                  <a:tcPr marL="100584" marR="10058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$21,127,914</a:t>
                      </a:r>
                    </a:p>
                  </a:txBody>
                  <a:tcPr marL="100584" marR="100584"/>
                </a:tc>
                <a:extLst>
                  <a:ext uri="{0D108BD9-81ED-4DB2-BD59-A6C34878D82A}">
                    <a16:rowId xmlns:a16="http://schemas.microsoft.com/office/drawing/2014/main" val="16101367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3608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59F1D-9F60-4F20-A637-54BADC696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Next Steps RFC: Address “Does not Meet” Accounts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91225631-3AE9-48CB-96BC-4A81CC5E30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1261625"/>
              </p:ext>
            </p:extLst>
          </p:nvPr>
        </p:nvGraphicFramePr>
        <p:xfrm>
          <a:off x="877078" y="1649413"/>
          <a:ext cx="7973236" cy="375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3848">
                  <a:extLst>
                    <a:ext uri="{9D8B030D-6E8A-4147-A177-3AD203B41FA5}">
                      <a16:colId xmlns:a16="http://schemas.microsoft.com/office/drawing/2014/main" val="2406507229"/>
                    </a:ext>
                  </a:extLst>
                </a:gridCol>
                <a:gridCol w="3989388">
                  <a:extLst>
                    <a:ext uri="{9D8B030D-6E8A-4147-A177-3AD203B41FA5}">
                      <a16:colId xmlns:a16="http://schemas.microsoft.com/office/drawing/2014/main" val="26325208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Reason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Solution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34701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Sponsored research or training activity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Process as an extramural award through ORS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5586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For profit activity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Open under Commercial Enterprises Revolving Fund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39452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Instruction or student activity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Treat like other instructional or student activity programs at UH and record tuition and fee revenue to Tuition and Fee Special Fund or appropriate student activity accounts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10311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Idle account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Close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679492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312327-6E52-4A00-946A-E847F8169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0689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8F017-4943-4CEA-84D8-FA7D50BBF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 RFC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7F91BE-2D91-4EAC-ADAE-8EE1727E24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124" y="1649480"/>
            <a:ext cx="7977768" cy="437032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Revise applicable policies and procedures to clarify allowable revolving fund activities, address treatment of surplus/deficits and implement monitoring and enforcement procedures</a:t>
            </a:r>
          </a:p>
          <a:p>
            <a:r>
              <a:rPr lang="en-US" dirty="0"/>
              <a:t>Contact projects to address “Do Not Meet” accounts</a:t>
            </a:r>
          </a:p>
          <a:p>
            <a:r>
              <a:rPr lang="en-US" dirty="0"/>
              <a:t>Develop action plan to reduce surplus or clear deficit in accounts, including methodology to establish rates (tiered approach to reducing surplus based on balances and nature of activity)</a:t>
            </a:r>
          </a:p>
          <a:p>
            <a:r>
              <a:rPr lang="en-US" dirty="0"/>
              <a:t>Develop procedures and implement system modifications to move accounts from RCUH to UH with service orders to RCUH for personnel and procurement transactions, similar to extramural funds</a:t>
            </a:r>
          </a:p>
          <a:p>
            <a:r>
              <a:rPr lang="en-US" dirty="0"/>
              <a:t>Develop and conduct training on the revised process as well as refreshers on recharge center rate setting and management for faculty, staff and RCUH</a:t>
            </a:r>
          </a:p>
          <a:p>
            <a:r>
              <a:rPr lang="en-US" dirty="0"/>
              <a:t>Ensure accounts at RCUH are transferred to appropriate fund accounts at UH (i.e. UH Auxiliary Enterprise Special Fund) by 6/30/2023.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DA91B3-F00A-43D2-A5B5-7F66548FD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1812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2B0DD-665F-49E2-8F0B-A67044CEF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Prepare – PM and DUO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68C35D-F46A-45C7-AAF7-CF2A147CCE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for compliance with AP 12.204 </a:t>
            </a:r>
          </a:p>
          <a:p>
            <a:r>
              <a:rPr lang="en-US" dirty="0"/>
              <a:t>Close revolving fund accounts that are idle or are no longer needed</a:t>
            </a:r>
          </a:p>
          <a:p>
            <a:pPr lvl="1"/>
            <a:r>
              <a:rPr lang="en-US" dirty="0"/>
              <a:t>Transfer cash balances to a department’s administratively established account</a:t>
            </a:r>
          </a:p>
          <a:p>
            <a:r>
              <a:rPr lang="en-US" dirty="0"/>
              <a:t>Review and adjust rates to ensure a cash balance of no more than 60 days of working capital</a:t>
            </a:r>
          </a:p>
          <a:p>
            <a:r>
              <a:rPr lang="en-US" dirty="0"/>
              <a:t>Clear deficits – according to RCUH policy 1.300 projects shall not have a continuous (defined as six months or more) deficit 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8EA0E7-A12F-4541-B973-FF9A2B65F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52737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3633</TotalTime>
  <Words>838</Words>
  <Application>Microsoft Office PowerPoint</Application>
  <PresentationFormat>Widescreen</PresentationFormat>
  <Paragraphs>119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Trebuchet MS</vt:lpstr>
      <vt:lpstr>Wingdings 3</vt:lpstr>
      <vt:lpstr>Facet</vt:lpstr>
      <vt:lpstr>Transferring UH Revolving Accounts at RCUH to UH </vt:lpstr>
      <vt:lpstr>Agenda</vt:lpstr>
      <vt:lpstr>UH Revolving Funds at RCUH</vt:lpstr>
      <vt:lpstr>Reason for Transfer</vt:lpstr>
      <vt:lpstr>Review of Existing Revolving Accounts - Criteria Overview</vt:lpstr>
      <vt:lpstr>Results of Screening</vt:lpstr>
      <vt:lpstr>Next Steps RFC: Address “Does not Meet” Accounts</vt:lpstr>
      <vt:lpstr>Next Steps RFC (continued)</vt:lpstr>
      <vt:lpstr>How to Prepare – PM and DUO</vt:lpstr>
      <vt:lpstr>Timeline</vt:lpstr>
      <vt:lpstr>Contact and Additional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Darcie Yoshinaga</dc:creator>
  <cp:lastModifiedBy>Dawn Kim</cp:lastModifiedBy>
  <cp:revision>168</cp:revision>
  <cp:lastPrinted>2022-09-12T21:35:42Z</cp:lastPrinted>
  <dcterms:created xsi:type="dcterms:W3CDTF">2021-08-17T20:09:41Z</dcterms:created>
  <dcterms:modified xsi:type="dcterms:W3CDTF">2022-09-27T21:51:57Z</dcterms:modified>
</cp:coreProperties>
</file>